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7" r:id="rId3"/>
    <p:sldId id="258" r:id="rId4"/>
    <p:sldId id="259" r:id="rId5"/>
    <p:sldId id="261" r:id="rId6"/>
    <p:sldId id="262" r:id="rId7"/>
    <p:sldId id="269" r:id="rId8"/>
    <p:sldId id="263" r:id="rId9"/>
    <p:sldId id="264" r:id="rId10"/>
    <p:sldId id="265" r:id="rId11"/>
    <p:sldId id="266" r:id="rId12"/>
    <p:sldId id="267" r:id="rId13"/>
    <p:sldId id="268" r:id="rId14"/>
    <p:sldId id="270" r:id="rId15"/>
    <p:sldId id="271" r:id="rId16"/>
    <p:sldId id="272" r:id="rId17"/>
    <p:sldId id="273" r:id="rId18"/>
    <p:sldId id="274" r:id="rId19"/>
    <p:sldId id="277" r:id="rId20"/>
    <p:sldId id="279" r:id="rId21"/>
    <p:sldId id="280" r:id="rId22"/>
    <p:sldId id="281" r:id="rId23"/>
    <p:sldId id="282" r:id="rId24"/>
    <p:sldId id="283" r:id="rId25"/>
    <p:sldId id="284" r:id="rId26"/>
    <p:sldId id="285" r:id="rId27"/>
    <p:sldId id="286" r:id="rId28"/>
    <p:sldId id="276" r:id="rId29"/>
    <p:sldId id="275" r:id="rId30"/>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8DACEDCB-4499-4DA2-A14E-7EB2812051F5}">
          <p14:sldIdLst>
            <p14:sldId id="256"/>
          </p14:sldIdLst>
        </p14:section>
        <p14:section name="Table of Contents" id="{A80B7ACB-165F-4C5D-B606-0B1AFA992AA6}">
          <p14:sldIdLst>
            <p14:sldId id="257"/>
          </p14:sldIdLst>
        </p14:section>
        <p14:section name="Getting Started" id="{1A2D7D52-7CA4-41AB-9328-43C7CBFF30BF}">
          <p14:sldIdLst>
            <p14:sldId id="258"/>
          </p14:sldIdLst>
        </p14:section>
        <p14:section name="What is a PCT Trainer?" id="{2CA97FB9-3FE6-4687-853B-EB06CC739B97}">
          <p14:sldIdLst>
            <p14:sldId id="259"/>
          </p14:sldIdLst>
        </p14:section>
        <p14:section name="Foundational Requirements" id="{68611E25-4766-4CA8-8B30-8C4C09F1116C}">
          <p14:sldIdLst>
            <p14:sldId id="261"/>
            <p14:sldId id="262"/>
            <p14:sldId id="269"/>
            <p14:sldId id="263"/>
          </p14:sldIdLst>
        </p14:section>
        <p14:section name="Timeline" id="{603911C0-2875-4FFB-9582-D0902AFBA2EE}">
          <p14:sldIdLst>
            <p14:sldId id="264"/>
          </p14:sldIdLst>
        </p14:section>
        <p14:section name="Overview" id="{AE8E2573-7E09-4806-A5DA-8E07A71F12CF}">
          <p14:sldIdLst>
            <p14:sldId id="265"/>
            <p14:sldId id="266"/>
          </p14:sldIdLst>
        </p14:section>
        <p14:section name="Standard of Practices" id="{C0428DA5-CFB9-405F-8EE8-E3D29A0BCEC9}">
          <p14:sldIdLst>
            <p14:sldId id="267"/>
          </p14:sldIdLst>
        </p14:section>
        <p14:section name="PCT Trainer Candidate Portfolio" id="{E87FB120-907B-45EE-B5D4-6775DD48A5AA}">
          <p14:sldIdLst>
            <p14:sldId id="268"/>
            <p14:sldId id="270"/>
            <p14:sldId id="271"/>
            <p14:sldId id="272"/>
          </p14:sldIdLst>
        </p14:section>
        <p14:section name="Maintaining PCT Trainer Certificate" id="{3D453894-DB6F-47CA-92CF-524E55E0E6CF}">
          <p14:sldIdLst>
            <p14:sldId id="273"/>
            <p14:sldId id="274"/>
          </p14:sldIdLst>
        </p14:section>
        <p14:section name="Appendices" id="{B797AA44-6CEF-40D6-8F8F-20ED57215EEE}">
          <p14:sldIdLst>
            <p14:sldId id="277"/>
            <p14:sldId id="279"/>
            <p14:sldId id="280"/>
            <p14:sldId id="281"/>
            <p14:sldId id="282"/>
            <p14:sldId id="283"/>
            <p14:sldId id="284"/>
            <p14:sldId id="285"/>
            <p14:sldId id="286"/>
            <p14:sldId id="276"/>
            <p14:sldId id="2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 Hirah X (OPWDD)" initials="MHX(" lastIdx="6" clrIdx="0">
    <p:extLst>
      <p:ext uri="{19B8F6BF-5375-455C-9EA6-DF929625EA0E}">
        <p15:presenceInfo xmlns:p15="http://schemas.microsoft.com/office/powerpoint/2012/main" userId="S::hirah.x.mir@opwdd.ny.gov::c8366dfd-782f-494c-aafb-f5631fbbce3c" providerId="AD"/>
      </p:ext>
    </p:extLst>
  </p:cmAuthor>
  <p:cmAuthor id="2" name="hmir0010@gmail.com" initials="h" lastIdx="71" clrIdx="1">
    <p:extLst>
      <p:ext uri="{19B8F6BF-5375-455C-9EA6-DF929625EA0E}">
        <p15:presenceInfo xmlns:p15="http://schemas.microsoft.com/office/powerpoint/2012/main" userId="6a8c90d8fd8cc5f0" providerId="Windows Live"/>
      </p:ext>
    </p:extLst>
  </p:cmAuthor>
  <p:cmAuthor id="3" name="Lori Hauge" initials="LH" lastIdx="9" clrIdx="2">
    <p:extLst>
      <p:ext uri="{19B8F6BF-5375-455C-9EA6-DF929625EA0E}">
        <p15:presenceInfo xmlns:p15="http://schemas.microsoft.com/office/powerpoint/2012/main" userId="S::lhauge@bioscorp.com::8e119ff1-de9c-4c71-91e6-849ce80538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394"/>
    <a:srgbClr val="B398E0"/>
    <a:srgbClr val="778BF1"/>
    <a:srgbClr val="936BD3"/>
    <a:srgbClr val="810131"/>
    <a:srgbClr val="262626"/>
    <a:srgbClr val="A1C1E3"/>
    <a:srgbClr val="94B8E8"/>
    <a:srgbClr val="D9D9D9"/>
    <a:srgbClr val="00A9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907" autoAdjust="0"/>
    <p:restoredTop sz="93792" autoAdjust="0"/>
  </p:normalViewPr>
  <p:slideViewPr>
    <p:cSldViewPr snapToGrid="0">
      <p:cViewPr varScale="1">
        <p:scale>
          <a:sx n="50" d="100"/>
          <a:sy n="50" d="100"/>
        </p:scale>
        <p:origin x="1040"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2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B22741-D447-45EA-A5AC-ECDD54A7E57C}" type="datetimeFigureOut">
              <a:rPr lang="en-US" smtClean="0"/>
              <a:t>4/17/2023</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388A9-A4EE-4B41-B0D0-30B4D94BFCEB}" type="slidenum">
              <a:rPr lang="en-US" smtClean="0"/>
              <a:t>‹#›</a:t>
            </a:fld>
            <a:endParaRPr lang="en-US"/>
          </a:p>
        </p:txBody>
      </p:sp>
    </p:spTree>
    <p:extLst>
      <p:ext uri="{BB962C8B-B14F-4D97-AF65-F5344CB8AC3E}">
        <p14:creationId xmlns:p14="http://schemas.microsoft.com/office/powerpoint/2010/main" val="10928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2388A9-A4EE-4B41-B0D0-30B4D94BFCEB}" type="slidenum">
              <a:rPr lang="en-US" smtClean="0"/>
              <a:t>17</a:t>
            </a:fld>
            <a:endParaRPr lang="en-US"/>
          </a:p>
        </p:txBody>
      </p:sp>
    </p:spTree>
    <p:extLst>
      <p:ext uri="{BB962C8B-B14F-4D97-AF65-F5344CB8AC3E}">
        <p14:creationId xmlns:p14="http://schemas.microsoft.com/office/powerpoint/2010/main" val="2469568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2388A9-A4EE-4B41-B0D0-30B4D94BFCEB}" type="slidenum">
              <a:rPr lang="en-US" smtClean="0"/>
              <a:t>21</a:t>
            </a:fld>
            <a:endParaRPr lang="en-US"/>
          </a:p>
        </p:txBody>
      </p:sp>
    </p:spTree>
    <p:extLst>
      <p:ext uri="{BB962C8B-B14F-4D97-AF65-F5344CB8AC3E}">
        <p14:creationId xmlns:p14="http://schemas.microsoft.com/office/powerpoint/2010/main" val="765847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18C670-F814-4C92-B313-42C574726CAE}" type="datetime1">
              <a:rPr lang="en-US" smtClean="0"/>
              <a:t>4/17/2023</a:t>
            </a:fld>
            <a:endParaRPr lang="en-US"/>
          </a:p>
        </p:txBody>
      </p:sp>
      <p:sp>
        <p:nvSpPr>
          <p:cNvPr id="5" name="Footer Placeholder 4"/>
          <p:cNvSpPr>
            <a:spLocks noGrp="1"/>
          </p:cNvSpPr>
          <p:nvPr>
            <p:ph type="ftr" sz="quarter" idx="11"/>
          </p:nvPr>
        </p:nvSpPr>
        <p:spPr/>
        <p:txBody>
          <a:bodyPr/>
          <a:lstStyle/>
          <a:p>
            <a:r>
              <a:rPr lang="en-US"/>
              <a:t>TLCPCP</a:t>
            </a:r>
          </a:p>
        </p:txBody>
      </p:sp>
      <p:sp>
        <p:nvSpPr>
          <p:cNvPr id="6" name="Slide Number Placeholder 5"/>
          <p:cNvSpPr>
            <a:spLocks noGrp="1"/>
          </p:cNvSpPr>
          <p:nvPr>
            <p:ph type="sldNum" sz="quarter" idx="12"/>
          </p:nvPr>
        </p:nvSpPr>
        <p:spPr/>
        <p:txBody>
          <a:bodyPr/>
          <a:lstStyle/>
          <a:p>
            <a:fld id="{1CB229C6-E506-40ED-B870-0351F69C23CD}" type="slidenum">
              <a:rPr lang="en-US" smtClean="0"/>
              <a:t>‹#›</a:t>
            </a:fld>
            <a:endParaRPr lang="en-US"/>
          </a:p>
        </p:txBody>
      </p:sp>
    </p:spTree>
    <p:extLst>
      <p:ext uri="{BB962C8B-B14F-4D97-AF65-F5344CB8AC3E}">
        <p14:creationId xmlns:p14="http://schemas.microsoft.com/office/powerpoint/2010/main" val="245036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7C15DA-C219-43CF-90E8-246B9D38154E}" type="datetime1">
              <a:rPr lang="en-US" smtClean="0"/>
              <a:t>4/17/2023</a:t>
            </a:fld>
            <a:endParaRPr lang="en-US"/>
          </a:p>
        </p:txBody>
      </p:sp>
      <p:sp>
        <p:nvSpPr>
          <p:cNvPr id="5" name="Footer Placeholder 4"/>
          <p:cNvSpPr>
            <a:spLocks noGrp="1"/>
          </p:cNvSpPr>
          <p:nvPr>
            <p:ph type="ftr" sz="quarter" idx="11"/>
          </p:nvPr>
        </p:nvSpPr>
        <p:spPr/>
        <p:txBody>
          <a:bodyPr/>
          <a:lstStyle/>
          <a:p>
            <a:r>
              <a:rPr lang="en-US"/>
              <a:t>TLCPCP</a:t>
            </a:r>
          </a:p>
        </p:txBody>
      </p:sp>
      <p:sp>
        <p:nvSpPr>
          <p:cNvPr id="6" name="Slide Number Placeholder 5"/>
          <p:cNvSpPr>
            <a:spLocks noGrp="1"/>
          </p:cNvSpPr>
          <p:nvPr>
            <p:ph type="sldNum" sz="quarter" idx="12"/>
          </p:nvPr>
        </p:nvSpPr>
        <p:spPr/>
        <p:txBody>
          <a:bodyPr/>
          <a:lstStyle/>
          <a:p>
            <a:fld id="{1CB229C6-E506-40ED-B870-0351F69C23CD}" type="slidenum">
              <a:rPr lang="en-US" smtClean="0"/>
              <a:t>‹#›</a:t>
            </a:fld>
            <a:endParaRPr lang="en-US"/>
          </a:p>
        </p:txBody>
      </p:sp>
    </p:spTree>
    <p:extLst>
      <p:ext uri="{BB962C8B-B14F-4D97-AF65-F5344CB8AC3E}">
        <p14:creationId xmlns:p14="http://schemas.microsoft.com/office/powerpoint/2010/main" val="4148981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FF8AE7-8B51-41CC-9408-BCCF742F643D}" type="datetime1">
              <a:rPr lang="en-US" smtClean="0"/>
              <a:t>4/17/2023</a:t>
            </a:fld>
            <a:endParaRPr lang="en-US"/>
          </a:p>
        </p:txBody>
      </p:sp>
      <p:sp>
        <p:nvSpPr>
          <p:cNvPr id="5" name="Footer Placeholder 4"/>
          <p:cNvSpPr>
            <a:spLocks noGrp="1"/>
          </p:cNvSpPr>
          <p:nvPr>
            <p:ph type="ftr" sz="quarter" idx="11"/>
          </p:nvPr>
        </p:nvSpPr>
        <p:spPr/>
        <p:txBody>
          <a:bodyPr/>
          <a:lstStyle/>
          <a:p>
            <a:r>
              <a:rPr lang="en-US"/>
              <a:t>TLCPCP</a:t>
            </a:r>
          </a:p>
        </p:txBody>
      </p:sp>
      <p:sp>
        <p:nvSpPr>
          <p:cNvPr id="6" name="Slide Number Placeholder 5"/>
          <p:cNvSpPr>
            <a:spLocks noGrp="1"/>
          </p:cNvSpPr>
          <p:nvPr>
            <p:ph type="sldNum" sz="quarter" idx="12"/>
          </p:nvPr>
        </p:nvSpPr>
        <p:spPr/>
        <p:txBody>
          <a:bodyPr/>
          <a:lstStyle/>
          <a:p>
            <a:fld id="{1CB229C6-E506-40ED-B870-0351F69C23CD}" type="slidenum">
              <a:rPr lang="en-US" smtClean="0"/>
              <a:t>‹#›</a:t>
            </a:fld>
            <a:endParaRPr lang="en-US"/>
          </a:p>
        </p:txBody>
      </p:sp>
    </p:spTree>
    <p:extLst>
      <p:ext uri="{BB962C8B-B14F-4D97-AF65-F5344CB8AC3E}">
        <p14:creationId xmlns:p14="http://schemas.microsoft.com/office/powerpoint/2010/main" val="238679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0D7F4C-44FC-421F-8E94-D47A3A297641}" type="datetime1">
              <a:rPr lang="en-US" smtClean="0"/>
              <a:t>4/17/2023</a:t>
            </a:fld>
            <a:endParaRPr lang="en-US"/>
          </a:p>
        </p:txBody>
      </p:sp>
      <p:sp>
        <p:nvSpPr>
          <p:cNvPr id="5" name="Footer Placeholder 4"/>
          <p:cNvSpPr>
            <a:spLocks noGrp="1"/>
          </p:cNvSpPr>
          <p:nvPr>
            <p:ph type="ftr" sz="quarter" idx="11"/>
          </p:nvPr>
        </p:nvSpPr>
        <p:spPr/>
        <p:txBody>
          <a:bodyPr/>
          <a:lstStyle/>
          <a:p>
            <a:r>
              <a:rPr lang="en-US"/>
              <a:t>TLCPCP</a:t>
            </a:r>
          </a:p>
        </p:txBody>
      </p:sp>
      <p:sp>
        <p:nvSpPr>
          <p:cNvPr id="6" name="Slide Number Placeholder 5"/>
          <p:cNvSpPr>
            <a:spLocks noGrp="1"/>
          </p:cNvSpPr>
          <p:nvPr>
            <p:ph type="sldNum" sz="quarter" idx="12"/>
          </p:nvPr>
        </p:nvSpPr>
        <p:spPr/>
        <p:txBody>
          <a:bodyPr/>
          <a:lstStyle/>
          <a:p>
            <a:fld id="{1CB229C6-E506-40ED-B870-0351F69C23CD}" type="slidenum">
              <a:rPr lang="en-US" smtClean="0"/>
              <a:t>‹#›</a:t>
            </a:fld>
            <a:endParaRPr lang="en-US"/>
          </a:p>
        </p:txBody>
      </p:sp>
    </p:spTree>
    <p:extLst>
      <p:ext uri="{BB962C8B-B14F-4D97-AF65-F5344CB8AC3E}">
        <p14:creationId xmlns:p14="http://schemas.microsoft.com/office/powerpoint/2010/main" val="169695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3CA50-746B-4586-B56A-82F956EF494D}" type="datetime1">
              <a:rPr lang="en-US" smtClean="0"/>
              <a:t>4/17/2023</a:t>
            </a:fld>
            <a:endParaRPr lang="en-US"/>
          </a:p>
        </p:txBody>
      </p:sp>
      <p:sp>
        <p:nvSpPr>
          <p:cNvPr id="5" name="Footer Placeholder 4"/>
          <p:cNvSpPr>
            <a:spLocks noGrp="1"/>
          </p:cNvSpPr>
          <p:nvPr>
            <p:ph type="ftr" sz="quarter" idx="11"/>
          </p:nvPr>
        </p:nvSpPr>
        <p:spPr/>
        <p:txBody>
          <a:bodyPr/>
          <a:lstStyle/>
          <a:p>
            <a:r>
              <a:rPr lang="en-US"/>
              <a:t>TLCPCP</a:t>
            </a:r>
          </a:p>
        </p:txBody>
      </p:sp>
      <p:sp>
        <p:nvSpPr>
          <p:cNvPr id="6" name="Slide Number Placeholder 5"/>
          <p:cNvSpPr>
            <a:spLocks noGrp="1"/>
          </p:cNvSpPr>
          <p:nvPr>
            <p:ph type="sldNum" sz="quarter" idx="12"/>
          </p:nvPr>
        </p:nvSpPr>
        <p:spPr/>
        <p:txBody>
          <a:bodyPr/>
          <a:lstStyle/>
          <a:p>
            <a:fld id="{1CB229C6-E506-40ED-B870-0351F69C23CD}" type="slidenum">
              <a:rPr lang="en-US" smtClean="0"/>
              <a:t>‹#›</a:t>
            </a:fld>
            <a:endParaRPr lang="en-US"/>
          </a:p>
        </p:txBody>
      </p:sp>
    </p:spTree>
    <p:extLst>
      <p:ext uri="{BB962C8B-B14F-4D97-AF65-F5344CB8AC3E}">
        <p14:creationId xmlns:p14="http://schemas.microsoft.com/office/powerpoint/2010/main" val="295664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F65174-AD4B-4D72-9FCD-915DF25E4223}" type="datetime1">
              <a:rPr lang="en-US" smtClean="0"/>
              <a:t>4/17/2023</a:t>
            </a:fld>
            <a:endParaRPr lang="en-US"/>
          </a:p>
        </p:txBody>
      </p:sp>
      <p:sp>
        <p:nvSpPr>
          <p:cNvPr id="6" name="Footer Placeholder 5"/>
          <p:cNvSpPr>
            <a:spLocks noGrp="1"/>
          </p:cNvSpPr>
          <p:nvPr>
            <p:ph type="ftr" sz="quarter" idx="11"/>
          </p:nvPr>
        </p:nvSpPr>
        <p:spPr/>
        <p:txBody>
          <a:bodyPr/>
          <a:lstStyle/>
          <a:p>
            <a:r>
              <a:rPr lang="en-US"/>
              <a:t>TLCPCP</a:t>
            </a:r>
          </a:p>
        </p:txBody>
      </p:sp>
      <p:sp>
        <p:nvSpPr>
          <p:cNvPr id="7" name="Slide Number Placeholder 6"/>
          <p:cNvSpPr>
            <a:spLocks noGrp="1"/>
          </p:cNvSpPr>
          <p:nvPr>
            <p:ph type="sldNum" sz="quarter" idx="12"/>
          </p:nvPr>
        </p:nvSpPr>
        <p:spPr/>
        <p:txBody>
          <a:bodyPr/>
          <a:lstStyle/>
          <a:p>
            <a:fld id="{1CB229C6-E506-40ED-B870-0351F69C23CD}" type="slidenum">
              <a:rPr lang="en-US" smtClean="0"/>
              <a:t>‹#›</a:t>
            </a:fld>
            <a:endParaRPr lang="en-US"/>
          </a:p>
        </p:txBody>
      </p:sp>
    </p:spTree>
    <p:extLst>
      <p:ext uri="{BB962C8B-B14F-4D97-AF65-F5344CB8AC3E}">
        <p14:creationId xmlns:p14="http://schemas.microsoft.com/office/powerpoint/2010/main" val="76280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416EDC-B5E1-43C2-82BA-CD3D95E03CCD}" type="datetime1">
              <a:rPr lang="en-US" smtClean="0"/>
              <a:t>4/17/2023</a:t>
            </a:fld>
            <a:endParaRPr lang="en-US"/>
          </a:p>
        </p:txBody>
      </p:sp>
      <p:sp>
        <p:nvSpPr>
          <p:cNvPr id="8" name="Footer Placeholder 7"/>
          <p:cNvSpPr>
            <a:spLocks noGrp="1"/>
          </p:cNvSpPr>
          <p:nvPr>
            <p:ph type="ftr" sz="quarter" idx="11"/>
          </p:nvPr>
        </p:nvSpPr>
        <p:spPr/>
        <p:txBody>
          <a:bodyPr/>
          <a:lstStyle/>
          <a:p>
            <a:r>
              <a:rPr lang="en-US"/>
              <a:t>TLCPCP</a:t>
            </a:r>
          </a:p>
        </p:txBody>
      </p:sp>
      <p:sp>
        <p:nvSpPr>
          <p:cNvPr id="9" name="Slide Number Placeholder 8"/>
          <p:cNvSpPr>
            <a:spLocks noGrp="1"/>
          </p:cNvSpPr>
          <p:nvPr>
            <p:ph type="sldNum" sz="quarter" idx="12"/>
          </p:nvPr>
        </p:nvSpPr>
        <p:spPr/>
        <p:txBody>
          <a:bodyPr/>
          <a:lstStyle/>
          <a:p>
            <a:fld id="{1CB229C6-E506-40ED-B870-0351F69C23CD}" type="slidenum">
              <a:rPr lang="en-US" smtClean="0"/>
              <a:t>‹#›</a:t>
            </a:fld>
            <a:endParaRPr lang="en-US"/>
          </a:p>
        </p:txBody>
      </p:sp>
    </p:spTree>
    <p:extLst>
      <p:ext uri="{BB962C8B-B14F-4D97-AF65-F5344CB8AC3E}">
        <p14:creationId xmlns:p14="http://schemas.microsoft.com/office/powerpoint/2010/main" val="167247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9F0E65-F701-456B-A707-51381F3820D8}" type="datetime1">
              <a:rPr lang="en-US" smtClean="0"/>
              <a:t>4/17/2023</a:t>
            </a:fld>
            <a:endParaRPr lang="en-US"/>
          </a:p>
        </p:txBody>
      </p:sp>
      <p:sp>
        <p:nvSpPr>
          <p:cNvPr id="4" name="Footer Placeholder 3"/>
          <p:cNvSpPr>
            <a:spLocks noGrp="1"/>
          </p:cNvSpPr>
          <p:nvPr>
            <p:ph type="ftr" sz="quarter" idx="11"/>
          </p:nvPr>
        </p:nvSpPr>
        <p:spPr/>
        <p:txBody>
          <a:bodyPr/>
          <a:lstStyle/>
          <a:p>
            <a:r>
              <a:rPr lang="en-US"/>
              <a:t>TLCPCP</a:t>
            </a:r>
          </a:p>
        </p:txBody>
      </p:sp>
      <p:sp>
        <p:nvSpPr>
          <p:cNvPr id="5" name="Slide Number Placeholder 4"/>
          <p:cNvSpPr>
            <a:spLocks noGrp="1"/>
          </p:cNvSpPr>
          <p:nvPr>
            <p:ph type="sldNum" sz="quarter" idx="12"/>
          </p:nvPr>
        </p:nvSpPr>
        <p:spPr/>
        <p:txBody>
          <a:bodyPr/>
          <a:lstStyle/>
          <a:p>
            <a:fld id="{1CB229C6-E506-40ED-B870-0351F69C23CD}" type="slidenum">
              <a:rPr lang="en-US" smtClean="0"/>
              <a:t>‹#›</a:t>
            </a:fld>
            <a:endParaRPr lang="en-US"/>
          </a:p>
        </p:txBody>
      </p:sp>
    </p:spTree>
    <p:extLst>
      <p:ext uri="{BB962C8B-B14F-4D97-AF65-F5344CB8AC3E}">
        <p14:creationId xmlns:p14="http://schemas.microsoft.com/office/powerpoint/2010/main" val="2063079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753DA-7A4E-4C89-A57B-2D48C46F0911}" type="datetime1">
              <a:rPr lang="en-US" smtClean="0"/>
              <a:t>4/17/2023</a:t>
            </a:fld>
            <a:endParaRPr lang="en-US"/>
          </a:p>
        </p:txBody>
      </p:sp>
      <p:sp>
        <p:nvSpPr>
          <p:cNvPr id="3" name="Footer Placeholder 2"/>
          <p:cNvSpPr>
            <a:spLocks noGrp="1"/>
          </p:cNvSpPr>
          <p:nvPr>
            <p:ph type="ftr" sz="quarter" idx="11"/>
          </p:nvPr>
        </p:nvSpPr>
        <p:spPr/>
        <p:txBody>
          <a:bodyPr/>
          <a:lstStyle/>
          <a:p>
            <a:r>
              <a:rPr lang="en-US"/>
              <a:t>TLCPCP</a:t>
            </a:r>
          </a:p>
        </p:txBody>
      </p:sp>
      <p:sp>
        <p:nvSpPr>
          <p:cNvPr id="4" name="Slide Number Placeholder 3"/>
          <p:cNvSpPr>
            <a:spLocks noGrp="1"/>
          </p:cNvSpPr>
          <p:nvPr>
            <p:ph type="sldNum" sz="quarter" idx="12"/>
          </p:nvPr>
        </p:nvSpPr>
        <p:spPr/>
        <p:txBody>
          <a:bodyPr/>
          <a:lstStyle/>
          <a:p>
            <a:fld id="{1CB229C6-E506-40ED-B870-0351F69C23CD}" type="slidenum">
              <a:rPr lang="en-US" smtClean="0"/>
              <a:t>‹#›</a:t>
            </a:fld>
            <a:endParaRPr lang="en-US"/>
          </a:p>
        </p:txBody>
      </p:sp>
    </p:spTree>
    <p:extLst>
      <p:ext uri="{BB962C8B-B14F-4D97-AF65-F5344CB8AC3E}">
        <p14:creationId xmlns:p14="http://schemas.microsoft.com/office/powerpoint/2010/main" val="402710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F57D4A6-DD2E-4028-9798-D1A5E4EF64EF}" type="datetime1">
              <a:rPr lang="en-US" smtClean="0"/>
              <a:t>4/17/2023</a:t>
            </a:fld>
            <a:endParaRPr lang="en-US"/>
          </a:p>
        </p:txBody>
      </p:sp>
      <p:sp>
        <p:nvSpPr>
          <p:cNvPr id="6" name="Footer Placeholder 5"/>
          <p:cNvSpPr>
            <a:spLocks noGrp="1"/>
          </p:cNvSpPr>
          <p:nvPr>
            <p:ph type="ftr" sz="quarter" idx="11"/>
          </p:nvPr>
        </p:nvSpPr>
        <p:spPr/>
        <p:txBody>
          <a:bodyPr/>
          <a:lstStyle/>
          <a:p>
            <a:r>
              <a:rPr lang="en-US"/>
              <a:t>TLCPCP</a:t>
            </a:r>
          </a:p>
        </p:txBody>
      </p:sp>
      <p:sp>
        <p:nvSpPr>
          <p:cNvPr id="7" name="Slide Number Placeholder 6"/>
          <p:cNvSpPr>
            <a:spLocks noGrp="1"/>
          </p:cNvSpPr>
          <p:nvPr>
            <p:ph type="sldNum" sz="quarter" idx="12"/>
          </p:nvPr>
        </p:nvSpPr>
        <p:spPr/>
        <p:txBody>
          <a:bodyPr/>
          <a:lstStyle/>
          <a:p>
            <a:fld id="{1CB229C6-E506-40ED-B870-0351F69C23CD}" type="slidenum">
              <a:rPr lang="en-US" smtClean="0"/>
              <a:t>‹#›</a:t>
            </a:fld>
            <a:endParaRPr lang="en-US"/>
          </a:p>
        </p:txBody>
      </p:sp>
    </p:spTree>
    <p:extLst>
      <p:ext uri="{BB962C8B-B14F-4D97-AF65-F5344CB8AC3E}">
        <p14:creationId xmlns:p14="http://schemas.microsoft.com/office/powerpoint/2010/main" val="207465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4CD2699-A162-46EF-8016-3D7257459CF5}" type="datetime1">
              <a:rPr lang="en-US" smtClean="0"/>
              <a:t>4/17/2023</a:t>
            </a:fld>
            <a:endParaRPr lang="en-US"/>
          </a:p>
        </p:txBody>
      </p:sp>
      <p:sp>
        <p:nvSpPr>
          <p:cNvPr id="6" name="Footer Placeholder 5"/>
          <p:cNvSpPr>
            <a:spLocks noGrp="1"/>
          </p:cNvSpPr>
          <p:nvPr>
            <p:ph type="ftr" sz="quarter" idx="11"/>
          </p:nvPr>
        </p:nvSpPr>
        <p:spPr/>
        <p:txBody>
          <a:bodyPr/>
          <a:lstStyle/>
          <a:p>
            <a:r>
              <a:rPr lang="en-US"/>
              <a:t>TLCPCP</a:t>
            </a:r>
          </a:p>
        </p:txBody>
      </p:sp>
      <p:sp>
        <p:nvSpPr>
          <p:cNvPr id="7" name="Slide Number Placeholder 6"/>
          <p:cNvSpPr>
            <a:spLocks noGrp="1"/>
          </p:cNvSpPr>
          <p:nvPr>
            <p:ph type="sldNum" sz="quarter" idx="12"/>
          </p:nvPr>
        </p:nvSpPr>
        <p:spPr/>
        <p:txBody>
          <a:bodyPr/>
          <a:lstStyle/>
          <a:p>
            <a:fld id="{1CB229C6-E506-40ED-B870-0351F69C23CD}" type="slidenum">
              <a:rPr lang="en-US" smtClean="0"/>
              <a:t>‹#›</a:t>
            </a:fld>
            <a:endParaRPr lang="en-US"/>
          </a:p>
        </p:txBody>
      </p:sp>
    </p:spTree>
    <p:extLst>
      <p:ext uri="{BB962C8B-B14F-4D97-AF65-F5344CB8AC3E}">
        <p14:creationId xmlns:p14="http://schemas.microsoft.com/office/powerpoint/2010/main" val="83654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B93371F-C0A1-48C7-9366-1B7114398E78}" type="datetime1">
              <a:rPr lang="en-US" smtClean="0"/>
              <a:t>4/17/2023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TLCPCP</a:t>
            </a: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CB229C6-E506-40ED-B870-0351F69C23CD}" type="slidenum">
              <a:rPr lang="en-US" smtClean="0"/>
              <a:t>‹#›</a:t>
            </a:fld>
            <a:endParaRPr lang="en-US"/>
          </a:p>
        </p:txBody>
      </p:sp>
    </p:spTree>
    <p:extLst>
      <p:ext uri="{BB962C8B-B14F-4D97-AF65-F5344CB8AC3E}">
        <p14:creationId xmlns:p14="http://schemas.microsoft.com/office/powerpoint/2010/main" val="22172534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3.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2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9.xml"/><Relationship Id="rId18" Type="http://schemas.openxmlformats.org/officeDocument/2006/relationships/image" Target="../media/image4.png"/><Relationship Id="rId3" Type="http://schemas.openxmlformats.org/officeDocument/2006/relationships/slide" Target="slide1.xml"/><Relationship Id="rId7" Type="http://schemas.openxmlformats.org/officeDocument/2006/relationships/slide" Target="slide9.xml"/><Relationship Id="rId12" Type="http://schemas.openxmlformats.org/officeDocument/2006/relationships/slide" Target="slide17.xml"/><Relationship Id="rId17" Type="http://schemas.openxmlformats.org/officeDocument/2006/relationships/slide" Target="slide29.xml"/><Relationship Id="rId2" Type="http://schemas.openxmlformats.org/officeDocument/2006/relationships/image" Target="../media/image1.png"/><Relationship Id="rId16"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4.xml"/><Relationship Id="rId5" Type="http://schemas.openxmlformats.org/officeDocument/2006/relationships/slide" Target="slide5.xml"/><Relationship Id="rId15" Type="http://schemas.openxmlformats.org/officeDocument/2006/relationships/slide" Target="slide23.xml"/><Relationship Id="rId10" Type="http://schemas.openxmlformats.org/officeDocument/2006/relationships/slide" Target="slide13.xml"/><Relationship Id="rId19" Type="http://schemas.openxmlformats.org/officeDocument/2006/relationships/image" Target="../media/image5.svg"/><Relationship Id="rId4" Type="http://schemas.openxmlformats.org/officeDocument/2006/relationships/slide" Target="slide3.xml"/><Relationship Id="rId9" Type="http://schemas.openxmlformats.org/officeDocument/2006/relationships/slide" Target="slide11.xml"/><Relationship Id="rId14" Type="http://schemas.openxmlformats.org/officeDocument/2006/relationships/slide" Target="slide20.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agelesslearner.com/assess/learningstyle.html"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tlcpcp.com/"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tlcpcp.com/about-us/"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tlcpcp.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tlcpcpcredentialing@gmail.com"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tlcpcp.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E13799-F8AE-BB75-6A1C-FEB5DAF8BA2A}"/>
              </a:ext>
            </a:extLst>
          </p:cNvPr>
          <p:cNvPicPr>
            <a:picLocks noChangeAspect="1"/>
          </p:cNvPicPr>
          <p:nvPr/>
        </p:nvPicPr>
        <p:blipFill>
          <a:blip r:embed="rId2"/>
          <a:stretch>
            <a:fillRect/>
          </a:stretch>
        </p:blipFill>
        <p:spPr>
          <a:xfrm>
            <a:off x="0" y="0"/>
            <a:ext cx="6858000" cy="9144000"/>
          </a:xfrm>
          <a:prstGeom prst="rect">
            <a:avLst/>
          </a:prstGeom>
        </p:spPr>
      </p:pic>
      <p:pic>
        <p:nvPicPr>
          <p:cNvPr id="1026" name="Picture 2">
            <a:extLst>
              <a:ext uri="{FF2B5EF4-FFF2-40B4-BE49-F238E27FC236}">
                <a16:creationId xmlns:a16="http://schemas.microsoft.com/office/drawing/2014/main" id="{17A12394-A416-432B-8ACC-117240362254}"/>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0" r="1740"/>
          <a:stretch/>
        </p:blipFill>
        <p:spPr bwMode="auto">
          <a:xfrm>
            <a:off x="622300" y="3818021"/>
            <a:ext cx="5613400" cy="4004045"/>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ECF13410-E653-48BD-A7EF-451D370BD60A}"/>
              </a:ext>
            </a:extLst>
          </p:cNvPr>
          <p:cNvSpPr>
            <a:spLocks noGrp="1"/>
          </p:cNvSpPr>
          <p:nvPr>
            <p:ph type="title" idx="4294967295"/>
          </p:nvPr>
        </p:nvSpPr>
        <p:spPr>
          <a:xfrm>
            <a:off x="497304" y="2539473"/>
            <a:ext cx="5839328" cy="7969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205394"/>
                </a:solidFill>
                <a:effectLst/>
                <a:uLnTx/>
                <a:uFillTx/>
                <a:latin typeface="Book Antiqua" panose="02040602050305030304" pitchFamily="18" charset="0"/>
                <a:ea typeface="Arial" panose="020B0604020202020204" pitchFamily="34" charset="0"/>
                <a:cs typeface="Arial" panose="020B0604020202020204" pitchFamily="34" charset="0"/>
              </a:rPr>
              <a:t>Person Centered Thinking© </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2">
                    <a:lumMod val="75000"/>
                  </a:schemeClr>
                </a:solidFill>
                <a:effectLst/>
                <a:uLnTx/>
                <a:uFillTx/>
                <a:latin typeface="Book Antiqua" panose="02040602050305030304" pitchFamily="18" charset="0"/>
                <a:ea typeface="Arial" panose="020B0604020202020204" pitchFamily="34" charset="0"/>
                <a:cs typeface="Arial" panose="020B0604020202020204" pitchFamily="34" charset="0"/>
              </a:rPr>
              <a:t>Trainer Credentialing Process Handbook</a:t>
            </a:r>
            <a:endParaRPr kumimoji="0" lang="en-US" sz="2400" b="1" i="0" u="none" strike="noStrike" kern="1200" cap="none" spc="0" normalizeH="0" baseline="0" noProof="0" dirty="0">
              <a:ln>
                <a:noFill/>
              </a:ln>
              <a:solidFill>
                <a:schemeClr val="accent2">
                  <a:lumMod val="75000"/>
                </a:schemeClr>
              </a:solidFill>
              <a:effectLst/>
              <a:uLnTx/>
              <a:uFillTx/>
              <a:latin typeface="Book Antiqua" panose="02040602050305030304" pitchFamily="18" charset="0"/>
              <a:ea typeface="Cambria" panose="02040503050406030204" pitchFamily="18" charset="0"/>
              <a:cs typeface="Arial"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C8F7773E-856D-65BE-7178-68F42B71C6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4924" y="521521"/>
            <a:ext cx="1708148" cy="1708148"/>
          </a:xfrm>
          <a:prstGeom prst="rect">
            <a:avLst/>
          </a:prstGeom>
        </p:spPr>
      </p:pic>
    </p:spTree>
    <p:extLst>
      <p:ext uri="{BB962C8B-B14F-4D97-AF65-F5344CB8AC3E}">
        <p14:creationId xmlns:p14="http://schemas.microsoft.com/office/powerpoint/2010/main" val="198631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68F216-087F-86FC-C97E-0139F1DDA7B5}"/>
              </a:ext>
            </a:extLst>
          </p:cNvPr>
          <p:cNvPicPr>
            <a:picLocks noChangeAspect="1"/>
          </p:cNvPicPr>
          <p:nvPr/>
        </p:nvPicPr>
        <p:blipFill>
          <a:blip r:embed="rId2"/>
          <a:stretch>
            <a:fillRect/>
          </a:stretch>
        </p:blipFill>
        <p:spPr>
          <a:xfrm>
            <a:off x="-1" y="0"/>
            <a:ext cx="6857999" cy="9144000"/>
          </a:xfrm>
          <a:prstGeom prst="rect">
            <a:avLst/>
          </a:prstGeom>
        </p:spPr>
      </p:pic>
      <p:sp>
        <p:nvSpPr>
          <p:cNvPr id="25" name="Rectangle 24">
            <a:extLst>
              <a:ext uri="{FF2B5EF4-FFF2-40B4-BE49-F238E27FC236}">
                <a16:creationId xmlns:a16="http://schemas.microsoft.com/office/drawing/2014/main" id="{4C0143FA-A318-4FDA-9F6A-3E108458A0C5}"/>
              </a:ext>
              <a:ext uri="{C183D7F6-B498-43B3-948B-1728B52AA6E4}">
                <adec:decorative xmlns:adec="http://schemas.microsoft.com/office/drawing/2017/decorative" val="1"/>
              </a:ext>
            </a:extLst>
          </p:cNvPr>
          <p:cNvSpPr/>
          <p:nvPr/>
        </p:nvSpPr>
        <p:spPr>
          <a:xfrm>
            <a:off x="129209" y="182031"/>
            <a:ext cx="6599582" cy="890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59690">
              <a:spcBef>
                <a:spcPts val="0"/>
              </a:spcBef>
              <a:spcAft>
                <a:spcPts val="0"/>
              </a:spcAft>
            </a:pPr>
            <a:endParaRPr lang="en-US" sz="1200" dirty="0">
              <a:effectLst/>
              <a:latin typeface="Book Antiqua" panose="02040602050305030304" pitchFamily="18" charset="0"/>
              <a:ea typeface="Cambria" panose="02040503050406030204" pitchFamily="18" charset="0"/>
              <a:cs typeface="Arial" panose="020B0604020202020204" pitchFamily="34" charset="0"/>
            </a:endParaRPr>
          </a:p>
        </p:txBody>
      </p:sp>
      <p:sp>
        <p:nvSpPr>
          <p:cNvPr id="4" name="Title 1">
            <a:extLst>
              <a:ext uri="{FF2B5EF4-FFF2-40B4-BE49-F238E27FC236}">
                <a16:creationId xmlns:a16="http://schemas.microsoft.com/office/drawing/2014/main" id="{A3CC4A6A-9319-459F-BE08-74A657E0AB0F}"/>
              </a:ext>
            </a:extLst>
          </p:cNvPr>
          <p:cNvSpPr txBox="1">
            <a:spLocks noGrp="1"/>
          </p:cNvSpPr>
          <p:nvPr>
            <p:ph type="title" idx="4294967295"/>
          </p:nvPr>
        </p:nvSpPr>
        <p:spPr>
          <a:xfrm>
            <a:off x="0" y="254762"/>
            <a:ext cx="6858000" cy="10776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205394"/>
                </a:solidFill>
                <a:effectLst/>
                <a:uLnTx/>
                <a:uFillTx/>
                <a:latin typeface="Book Antiqua" panose="02040602050305030304" pitchFamily="18" charset="0"/>
              </a:rPr>
              <a:t>Overview: Orientation, Supporting Documents, and Resources</a:t>
            </a:r>
          </a:p>
        </p:txBody>
      </p:sp>
      <p:sp>
        <p:nvSpPr>
          <p:cNvPr id="7" name="TextBox 6">
            <a:extLst>
              <a:ext uri="{FF2B5EF4-FFF2-40B4-BE49-F238E27FC236}">
                <a16:creationId xmlns:a16="http://schemas.microsoft.com/office/drawing/2014/main" id="{742F668E-8411-47C2-B83F-AF9FE9D1CF15}"/>
              </a:ext>
            </a:extLst>
          </p:cNvPr>
          <p:cNvSpPr txBox="1"/>
          <p:nvPr/>
        </p:nvSpPr>
        <p:spPr>
          <a:xfrm>
            <a:off x="471488" y="1451731"/>
            <a:ext cx="5824604" cy="830997"/>
          </a:xfrm>
          <a:prstGeom prst="rect">
            <a:avLst/>
          </a:prstGeom>
          <a:noFill/>
        </p:spPr>
        <p:txBody>
          <a:bodyPr wrap="square">
            <a:spAutoFit/>
          </a:bodyPr>
          <a:lstStyle/>
          <a:p>
            <a:pPr marL="0" marR="59690" algn="just">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Cambria" panose="02040503050406030204" pitchFamily="18" charset="0"/>
              </a:rPr>
              <a:t>The Mentor Trainer will provide </a:t>
            </a:r>
            <a:r>
              <a:rPr lang="en-US" sz="1200" dirty="0">
                <a:solidFill>
                  <a:srgbClr val="000000"/>
                </a:solidFill>
                <a:latin typeface="Book Antiqua" panose="02040602050305030304" pitchFamily="18" charset="0"/>
                <a:ea typeface="Arial" panose="020B0604020202020204" pitchFamily="34" charset="0"/>
                <a:cs typeface="Cambria" panose="02040503050406030204" pitchFamily="18" charset="0"/>
              </a:rPr>
              <a:t>all necessary </a:t>
            </a:r>
            <a:r>
              <a:rPr lang="en-US" sz="1200" dirty="0">
                <a:solidFill>
                  <a:srgbClr val="000000"/>
                </a:solidFill>
                <a:effectLst/>
                <a:latin typeface="Book Antiqua" panose="02040602050305030304" pitchFamily="18" charset="0"/>
                <a:ea typeface="Arial" panose="020B0604020202020204" pitchFamily="34" charset="0"/>
                <a:cs typeface="Cambria" panose="02040503050406030204" pitchFamily="18" charset="0"/>
              </a:rPr>
              <a:t>documents and appendices </a:t>
            </a:r>
            <a:r>
              <a:rPr lang="en-US" sz="1200" dirty="0">
                <a:solidFill>
                  <a:srgbClr val="000000"/>
                </a:solidFill>
                <a:latin typeface="Book Antiqua" panose="02040602050305030304" pitchFamily="18" charset="0"/>
                <a:ea typeface="Arial" panose="020B0604020202020204" pitchFamily="34" charset="0"/>
                <a:cs typeface="Cambria" panose="02040503050406030204" pitchFamily="18" charset="0"/>
              </a:rPr>
              <a:t>to the T</a:t>
            </a:r>
            <a:r>
              <a:rPr lang="en-US" sz="1200" dirty="0">
                <a:solidFill>
                  <a:srgbClr val="000000"/>
                </a:solidFill>
                <a:effectLst/>
                <a:latin typeface="Book Antiqua" panose="02040602050305030304" pitchFamily="18" charset="0"/>
                <a:ea typeface="Arial" panose="020B0604020202020204" pitchFamily="34" charset="0"/>
                <a:cs typeface="Cambria" panose="02040503050406030204" pitchFamily="18" charset="0"/>
              </a:rPr>
              <a:t>rainer Candidate through the credentialing process. All documents that are referenced in this section can be found on the TLCPCP website.</a:t>
            </a:r>
          </a:p>
          <a:p>
            <a:pPr marL="0" marR="59690" algn="just">
              <a:spcBef>
                <a:spcPts val="0"/>
              </a:spcBef>
              <a:spcAft>
                <a:spcPts val="0"/>
              </a:spcAft>
            </a:pPr>
            <a:r>
              <a:rPr lang="en-US" sz="1200" dirty="0">
                <a:solidFill>
                  <a:srgbClr val="FF0000"/>
                </a:solidFill>
                <a:effectLst/>
                <a:latin typeface="Book Antiqua" panose="02040602050305030304" pitchFamily="18" charset="0"/>
                <a:ea typeface="Arial" panose="020B0604020202020204" pitchFamily="34" charset="0"/>
                <a:cs typeface="Cambria" panose="02040503050406030204" pitchFamily="18" charset="0"/>
              </a:rPr>
              <a:t>(add link to website - Mentor group)</a:t>
            </a:r>
            <a:endParaRPr lang="en-US" sz="1100" dirty="0">
              <a:effectLst/>
              <a:latin typeface="Book Antiqua" panose="02040602050305030304" pitchFamily="18" charset="0"/>
              <a:ea typeface="Cambria" panose="02040503050406030204" pitchFamily="18" charset="0"/>
              <a:cs typeface="Cambria" panose="02040503050406030204" pitchFamily="18" charset="0"/>
            </a:endParaRPr>
          </a:p>
        </p:txBody>
      </p:sp>
      <p:sp>
        <p:nvSpPr>
          <p:cNvPr id="16" name="Title 1" descr="Earth globe: Americas with solid fill">
            <a:extLst>
              <a:ext uri="{FF2B5EF4-FFF2-40B4-BE49-F238E27FC236}">
                <a16:creationId xmlns:a16="http://schemas.microsoft.com/office/drawing/2014/main" id="{0FAC3552-F309-490C-9205-8C92F0655121}"/>
              </a:ext>
            </a:extLst>
          </p:cNvPr>
          <p:cNvSpPr txBox="1">
            <a:spLocks/>
          </p:cNvSpPr>
          <p:nvPr/>
        </p:nvSpPr>
        <p:spPr>
          <a:xfrm>
            <a:off x="471486" y="2158438"/>
            <a:ext cx="5684034" cy="82578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dirty="0">
                <a:solidFill>
                  <a:srgbClr val="205394"/>
                </a:solidFill>
                <a:latin typeface="Book Antiqua" panose="02040602050305030304" pitchFamily="18" charset="0"/>
              </a:rPr>
              <a:t>Prerequisite Review</a:t>
            </a:r>
          </a:p>
        </p:txBody>
      </p:sp>
      <p:sp>
        <p:nvSpPr>
          <p:cNvPr id="2" name="TextBox 1" descr="Earth globe: Americas with solid fill">
            <a:extLst>
              <a:ext uri="{FF2B5EF4-FFF2-40B4-BE49-F238E27FC236}">
                <a16:creationId xmlns:a16="http://schemas.microsoft.com/office/drawing/2014/main" id="{FB5229B5-5911-40D0-9734-A171ED5AC5FA}"/>
              </a:ext>
            </a:extLst>
          </p:cNvPr>
          <p:cNvSpPr txBox="1"/>
          <p:nvPr/>
        </p:nvSpPr>
        <p:spPr>
          <a:xfrm>
            <a:off x="486726" y="2740489"/>
            <a:ext cx="5684032" cy="830997"/>
          </a:xfrm>
          <a:prstGeom prst="rect">
            <a:avLst/>
          </a:prstGeom>
          <a:noFill/>
        </p:spPr>
        <p:txBody>
          <a:bodyPr wrap="square" rtlCol="0">
            <a:spAutoFit/>
          </a:bodyPr>
          <a:lstStyle/>
          <a:p>
            <a:pPr marR="59690" lvl="0" algn="just"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Arial" panose="020B0604020202020204" pitchFamily="34" charset="0"/>
                <a:cs typeface="Arial" panose="020B0604020202020204" pitchFamily="34" charset="0"/>
              </a:rPr>
              <a:t>The Mentor Trainer starts the prerequisite review by providing an overview of the process, commitment, and expectations. The Trainer Candidate then completes the prerequisite.</a:t>
            </a:r>
            <a:endParaRPr kumimoji="0" lang="en-US" sz="1200" b="0" i="0" u="none" strike="noStrike" kern="1200" cap="none" spc="0" normalizeH="0" baseline="0" noProof="0" dirty="0">
              <a:ln>
                <a:noFill/>
              </a:ln>
              <a:solidFill>
                <a:prstClr val="white"/>
              </a:solidFill>
              <a:effectLst/>
              <a:uLnTx/>
              <a:uFillTx/>
              <a:latin typeface="Book Antiqua" panose="02040602050305030304" pitchFamily="18" charset="0"/>
              <a:ea typeface="Cambria" panose="02040503050406030204" pitchFamily="18" charset="0"/>
              <a:cs typeface="Arial" panose="020B0604020202020204" pitchFamily="34" charset="0"/>
            </a:endParaRPr>
          </a:p>
          <a:p>
            <a:pPr marR="59690" lvl="0" algn="just"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Arial" panose="020B0604020202020204" pitchFamily="34" charset="0"/>
                <a:cs typeface="Arial" panose="020B0604020202020204" pitchFamily="34" charset="0"/>
              </a:rPr>
              <a:t> </a:t>
            </a:r>
            <a:endParaRPr kumimoji="0" lang="en-US" sz="1200" b="0" i="0" u="none" strike="noStrike" kern="1200" cap="none" spc="0" normalizeH="0" baseline="0" noProof="0" dirty="0">
              <a:ln>
                <a:noFill/>
              </a:ln>
              <a:solidFill>
                <a:prstClr val="white"/>
              </a:solidFill>
              <a:effectLst/>
              <a:uLnTx/>
              <a:uFillTx/>
              <a:latin typeface="Book Antiqua" panose="02040602050305030304" pitchFamily="18" charset="0"/>
              <a:ea typeface="Cambria" panose="02040503050406030204" pitchFamily="18" charset="0"/>
              <a:cs typeface="Arial" panose="020B0604020202020204" pitchFamily="34" charset="0"/>
            </a:endParaRPr>
          </a:p>
        </p:txBody>
      </p:sp>
      <p:pic>
        <p:nvPicPr>
          <p:cNvPr id="22" name="Graphic 21" descr="Earth globe: Americas with solid fill">
            <a:extLst>
              <a:ext uri="{FF2B5EF4-FFF2-40B4-BE49-F238E27FC236}">
                <a16:creationId xmlns:a16="http://schemas.microsoft.com/office/drawing/2014/main" id="{42253FD7-182A-499A-8BE7-802453298F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696" y="3444432"/>
            <a:ext cx="457200" cy="457200"/>
          </a:xfrm>
          <a:prstGeom prst="rect">
            <a:avLst/>
          </a:prstGeom>
        </p:spPr>
      </p:pic>
      <p:sp>
        <p:nvSpPr>
          <p:cNvPr id="26" name="TextBox 25" descr="Earth globe: Americas with solid fill">
            <a:extLst>
              <a:ext uri="{FF2B5EF4-FFF2-40B4-BE49-F238E27FC236}">
                <a16:creationId xmlns:a16="http://schemas.microsoft.com/office/drawing/2014/main" id="{8F1E2A22-4F91-451D-BBA2-08FA48E7CC01}"/>
              </a:ext>
            </a:extLst>
          </p:cNvPr>
          <p:cNvSpPr txBox="1"/>
          <p:nvPr/>
        </p:nvSpPr>
        <p:spPr>
          <a:xfrm>
            <a:off x="973896" y="3571486"/>
            <a:ext cx="4411980" cy="276999"/>
          </a:xfrm>
          <a:prstGeom prst="rect">
            <a:avLst/>
          </a:prstGeom>
          <a:noFill/>
        </p:spPr>
        <p:txBody>
          <a:bodyPr wrap="square">
            <a:spAutoFit/>
          </a:bodyPr>
          <a:lstStyle/>
          <a:p>
            <a:pPr marR="59690" lvl="0" algn="just"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Book Antiqua" panose="02040602050305030304" pitchFamily="18" charset="0"/>
                <a:ea typeface="Arial" panose="020B0604020202020204" pitchFamily="34" charset="0"/>
                <a:cs typeface="Arial" panose="020B0604020202020204" pitchFamily="34" charset="0"/>
                <a:hlinkClick r:id="rId5" action="ppaction://hlinksldjump"/>
              </a:rPr>
              <a:t>Appendix 1 – Prerequisite Review</a:t>
            </a:r>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9BD8DCCB-68CD-48CF-8917-6CFC7729A70C}"/>
              </a:ext>
            </a:extLst>
          </p:cNvPr>
          <p:cNvSpPr txBox="1">
            <a:spLocks/>
          </p:cNvSpPr>
          <p:nvPr/>
        </p:nvSpPr>
        <p:spPr>
          <a:xfrm>
            <a:off x="486726" y="3903568"/>
            <a:ext cx="5684034" cy="82578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dirty="0">
                <a:solidFill>
                  <a:srgbClr val="205394"/>
                </a:solidFill>
                <a:latin typeface="Book Antiqua" panose="02040602050305030304" pitchFamily="18" charset="0"/>
              </a:rPr>
              <a:t>What’s Your Learning Style?</a:t>
            </a:r>
          </a:p>
        </p:txBody>
      </p:sp>
      <p:sp>
        <p:nvSpPr>
          <p:cNvPr id="19" name="TextBox 18">
            <a:extLst>
              <a:ext uri="{FF2B5EF4-FFF2-40B4-BE49-F238E27FC236}">
                <a16:creationId xmlns:a16="http://schemas.microsoft.com/office/drawing/2014/main" id="{4B5EEDD7-75B9-4395-AD30-E5783A10D46A}"/>
              </a:ext>
            </a:extLst>
          </p:cNvPr>
          <p:cNvSpPr txBox="1"/>
          <p:nvPr/>
        </p:nvSpPr>
        <p:spPr>
          <a:xfrm>
            <a:off x="501965" y="4485619"/>
            <a:ext cx="5684033" cy="1015663"/>
          </a:xfrm>
          <a:prstGeom prst="rect">
            <a:avLst/>
          </a:prstGeom>
          <a:noFill/>
        </p:spPr>
        <p:txBody>
          <a:bodyPr wrap="square" rtlCol="0">
            <a:spAutoFit/>
          </a:bodyPr>
          <a:lstStyle/>
          <a:p>
            <a:pPr marR="0" algn="just">
              <a:spcBef>
                <a:spcPts val="0"/>
              </a:spcBef>
              <a:spcAft>
                <a:spcPts val="0"/>
              </a:spcAft>
            </a:pPr>
            <a:r>
              <a:rPr lang="en-US" sz="1200" dirty="0">
                <a:effectLst/>
                <a:latin typeface="Book Antiqua" panose="02040602050305030304" pitchFamily="18" charset="0"/>
                <a:ea typeface="Arial" panose="020B0604020202020204" pitchFamily="34" charset="0"/>
                <a:cs typeface="Cambria" panose="02040503050406030204" pitchFamily="18" charset="0"/>
              </a:rPr>
              <a:t>Learning styles are the way people prefer to approach new information.  Each of us learns and processes information in our own ways. This worksheet will help the Mentor Trainer understand and support the Trainer Candidate’s learning styles.</a:t>
            </a:r>
            <a:endParaRPr lang="en-US" sz="1100" dirty="0">
              <a:effectLst/>
              <a:latin typeface="Book Antiqua" panose="02040602050305030304" pitchFamily="18" charset="0"/>
              <a:ea typeface="Cambria" panose="02040503050406030204" pitchFamily="18" charset="0"/>
              <a:cs typeface="Cambria" panose="02040503050406030204" pitchFamily="18" charset="0"/>
            </a:endParaRPr>
          </a:p>
          <a:p>
            <a:pPr marR="0" algn="just">
              <a:spcBef>
                <a:spcPts val="0"/>
              </a:spcBef>
              <a:spcAft>
                <a:spcPts val="0"/>
              </a:spcAft>
            </a:pPr>
            <a:r>
              <a:rPr lang="en-US" sz="1200" dirty="0">
                <a:effectLst/>
                <a:latin typeface="Book Antiqua" panose="02040602050305030304" pitchFamily="18" charset="0"/>
                <a:ea typeface="Arial" panose="020B0604020202020204" pitchFamily="34" charset="0"/>
                <a:cs typeface="Cambria" panose="02040503050406030204" pitchFamily="18" charset="0"/>
              </a:rPr>
              <a:t> </a:t>
            </a:r>
            <a:endParaRPr lang="en-US" sz="1100" dirty="0">
              <a:effectLst/>
              <a:latin typeface="Book Antiqua" panose="02040602050305030304" pitchFamily="18" charset="0"/>
              <a:ea typeface="Cambria" panose="02040503050406030204" pitchFamily="18" charset="0"/>
              <a:cs typeface="Cambria" panose="02040503050406030204" pitchFamily="18" charset="0"/>
            </a:endParaRPr>
          </a:p>
        </p:txBody>
      </p:sp>
      <p:pic>
        <p:nvPicPr>
          <p:cNvPr id="23" name="Graphic 22" descr="Earth globe: Americas with solid fill">
            <a:extLst>
              <a:ext uri="{FF2B5EF4-FFF2-40B4-BE49-F238E27FC236}">
                <a16:creationId xmlns:a16="http://schemas.microsoft.com/office/drawing/2014/main" id="{85FEE73B-468E-4C1C-8265-2E90EE21CA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2446" y="5326648"/>
            <a:ext cx="457200" cy="457200"/>
          </a:xfrm>
          <a:prstGeom prst="rect">
            <a:avLst/>
          </a:prstGeom>
        </p:spPr>
      </p:pic>
      <p:sp>
        <p:nvSpPr>
          <p:cNvPr id="32" name="TextBox 31">
            <a:extLst>
              <a:ext uri="{FF2B5EF4-FFF2-40B4-BE49-F238E27FC236}">
                <a16:creationId xmlns:a16="http://schemas.microsoft.com/office/drawing/2014/main" id="{C6ADF71B-FD9B-4F3E-A81E-C4500C0BE0A6}"/>
              </a:ext>
            </a:extLst>
          </p:cNvPr>
          <p:cNvSpPr txBox="1"/>
          <p:nvPr/>
        </p:nvSpPr>
        <p:spPr>
          <a:xfrm>
            <a:off x="1024667" y="5426664"/>
            <a:ext cx="4411980" cy="276999"/>
          </a:xfrm>
          <a:prstGeom prst="rect">
            <a:avLst/>
          </a:prstGeom>
          <a:noFill/>
        </p:spPr>
        <p:txBody>
          <a:bodyPr wrap="square">
            <a:spAutoFit/>
          </a:bodyPr>
          <a:lstStyle/>
          <a:p>
            <a:pPr marR="59690" algn="just">
              <a:spcBef>
                <a:spcPts val="0"/>
              </a:spcBef>
              <a:spcAft>
                <a:spcPts val="0"/>
              </a:spcAft>
            </a:pPr>
            <a:r>
              <a:rPr lang="en-US" sz="1200" b="1" dirty="0">
                <a:solidFill>
                  <a:srgbClr val="000000"/>
                </a:solidFill>
                <a:effectLst/>
                <a:latin typeface="Book Antiqua" panose="02040602050305030304" pitchFamily="18" charset="0"/>
                <a:ea typeface="Arial" panose="020B0604020202020204" pitchFamily="34" charset="0"/>
                <a:cs typeface="Cambria" panose="02040503050406030204" pitchFamily="18" charset="0"/>
                <a:hlinkClick r:id="rId6" action="ppaction://hlinksldjump"/>
              </a:rPr>
              <a:t> Appendix 2 – What is your Learning Style Preference? </a:t>
            </a:r>
            <a:endParaRPr lang="en-US" sz="1100" dirty="0">
              <a:effectLst/>
              <a:latin typeface="Book Antiqua" panose="02040602050305030304" pitchFamily="18" charset="0"/>
              <a:ea typeface="Cambria" panose="02040503050406030204" pitchFamily="18" charset="0"/>
              <a:cs typeface="Cambria" panose="02040503050406030204" pitchFamily="18" charset="0"/>
            </a:endParaRPr>
          </a:p>
        </p:txBody>
      </p:sp>
      <p:sp>
        <p:nvSpPr>
          <p:cNvPr id="20" name="Title 1">
            <a:extLst>
              <a:ext uri="{FF2B5EF4-FFF2-40B4-BE49-F238E27FC236}">
                <a16:creationId xmlns:a16="http://schemas.microsoft.com/office/drawing/2014/main" id="{69F42099-499F-45E9-81D7-C0D5DB1648DE}"/>
              </a:ext>
            </a:extLst>
          </p:cNvPr>
          <p:cNvSpPr txBox="1">
            <a:spLocks/>
          </p:cNvSpPr>
          <p:nvPr/>
        </p:nvSpPr>
        <p:spPr>
          <a:xfrm>
            <a:off x="486725" y="5843330"/>
            <a:ext cx="5684034" cy="82578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dirty="0">
                <a:solidFill>
                  <a:srgbClr val="205394"/>
                </a:solidFill>
                <a:latin typeface="Book Antiqua" panose="02040602050305030304" pitchFamily="18" charset="0"/>
              </a:rPr>
              <a:t>Credentialing Process</a:t>
            </a:r>
          </a:p>
        </p:txBody>
      </p:sp>
      <p:sp>
        <p:nvSpPr>
          <p:cNvPr id="21" name="TextBox 20">
            <a:extLst>
              <a:ext uri="{FF2B5EF4-FFF2-40B4-BE49-F238E27FC236}">
                <a16:creationId xmlns:a16="http://schemas.microsoft.com/office/drawing/2014/main" id="{6255996A-4C08-49CB-993C-8F2ED6AA4C26}"/>
              </a:ext>
            </a:extLst>
          </p:cNvPr>
          <p:cNvSpPr txBox="1"/>
          <p:nvPr/>
        </p:nvSpPr>
        <p:spPr>
          <a:xfrm>
            <a:off x="517205" y="6471101"/>
            <a:ext cx="5684032" cy="1015663"/>
          </a:xfrm>
          <a:prstGeom prst="rect">
            <a:avLst/>
          </a:prstGeom>
          <a:noFill/>
        </p:spPr>
        <p:txBody>
          <a:bodyPr wrap="square" rtlCol="0">
            <a:spAutoFit/>
          </a:bodyPr>
          <a:lstStyle/>
          <a:p>
            <a:pPr marR="0" algn="just">
              <a:spcBef>
                <a:spcPts val="0"/>
              </a:spcBef>
              <a:spcAft>
                <a:spcPts val="0"/>
              </a:spcAft>
            </a:pPr>
            <a:r>
              <a:rPr lang="en-US" sz="1200" dirty="0">
                <a:effectLst/>
                <a:latin typeface="Book Antiqua" panose="02040602050305030304" pitchFamily="18" charset="0"/>
                <a:ea typeface="Arial" panose="020B0604020202020204" pitchFamily="34" charset="0"/>
                <a:cs typeface="Cambria" panose="02040503050406030204" pitchFamily="18" charset="0"/>
              </a:rPr>
              <a:t>Once a Trainer Candidate has decided to become a certified Person Centered Thinking© (PCT©) trainer, they find a Mentor </a:t>
            </a:r>
            <a:r>
              <a:rPr lang="en-US" sz="1200" dirty="0">
                <a:latin typeface="Book Antiqua" panose="02040602050305030304" pitchFamily="18" charset="0"/>
                <a:ea typeface="Arial" panose="020B0604020202020204" pitchFamily="34" charset="0"/>
                <a:cs typeface="Cambria" panose="02040503050406030204" pitchFamily="18" charset="0"/>
              </a:rPr>
              <a:t>T</a:t>
            </a:r>
            <a:r>
              <a:rPr lang="en-US" sz="1200" dirty="0">
                <a:effectLst/>
                <a:latin typeface="Book Antiqua" panose="02040602050305030304" pitchFamily="18" charset="0"/>
                <a:ea typeface="Arial" panose="020B0604020202020204" pitchFamily="34" charset="0"/>
                <a:cs typeface="Cambria" panose="02040503050406030204" pitchFamily="18" charset="0"/>
              </a:rPr>
              <a:t>rainer. Certified PCT© Mentor Trainers are listed at TLCPCP.com. Most mentors have their own application process for accepting candidates. Your mentor may develop a contract or scope of work for the certification process with you and/or their organization. </a:t>
            </a:r>
            <a:endParaRPr lang="en-US" sz="1200" dirty="0">
              <a:effectLst/>
              <a:latin typeface="Book Antiqua" panose="02040602050305030304" pitchFamily="18" charset="0"/>
              <a:ea typeface="Cambria" panose="02040503050406030204" pitchFamily="18" charset="0"/>
              <a:cs typeface="Cambria" panose="02040503050406030204" pitchFamily="18" charset="0"/>
            </a:endParaRPr>
          </a:p>
        </p:txBody>
      </p:sp>
      <p:sp>
        <p:nvSpPr>
          <p:cNvPr id="27" name="TextBox 26">
            <a:extLst>
              <a:ext uri="{FF2B5EF4-FFF2-40B4-BE49-F238E27FC236}">
                <a16:creationId xmlns:a16="http://schemas.microsoft.com/office/drawing/2014/main" id="{AEEDEF7B-0CA5-4558-99AC-B97C4DB10982}"/>
              </a:ext>
            </a:extLst>
          </p:cNvPr>
          <p:cNvSpPr txBox="1"/>
          <p:nvPr/>
        </p:nvSpPr>
        <p:spPr>
          <a:xfrm>
            <a:off x="532446" y="7818463"/>
            <a:ext cx="5623074" cy="430887"/>
          </a:xfrm>
          <a:prstGeom prst="rect">
            <a:avLst/>
          </a:prstGeom>
          <a:noFill/>
        </p:spPr>
        <p:txBody>
          <a:bodyPr wrap="square">
            <a:spAutoFit/>
          </a:bodyPr>
          <a:lstStyle/>
          <a:p>
            <a:pPr algn="just"/>
            <a:r>
              <a:rPr lang="en-US" sz="1100" i="1" dirty="0">
                <a:latin typeface="Book Antiqua" panose="02040602050305030304" pitchFamily="18" charset="0"/>
                <a:ea typeface="Arial" panose="020B0604020202020204" pitchFamily="34" charset="0"/>
                <a:cs typeface="Cambria" panose="02040503050406030204" pitchFamily="18" charset="0"/>
              </a:rPr>
              <a:t>Note: </a:t>
            </a:r>
            <a:r>
              <a:rPr lang="en-US" sz="1100" i="1" dirty="0">
                <a:effectLst/>
                <a:latin typeface="Book Antiqua" panose="02040602050305030304" pitchFamily="18" charset="0"/>
                <a:ea typeface="Arial" panose="020B0604020202020204" pitchFamily="34" charset="0"/>
                <a:cs typeface="Cambria" panose="02040503050406030204" pitchFamily="18" charset="0"/>
              </a:rPr>
              <a:t>TLCPCP does not provide Mentor services. All contractual and financial relationships are between the </a:t>
            </a:r>
            <a:r>
              <a:rPr lang="en-US" sz="1100" i="1" dirty="0">
                <a:latin typeface="Book Antiqua" panose="02040602050305030304" pitchFamily="18" charset="0"/>
                <a:ea typeface="Arial" panose="020B0604020202020204" pitchFamily="34" charset="0"/>
                <a:cs typeface="Cambria" panose="02040503050406030204" pitchFamily="18" charset="0"/>
              </a:rPr>
              <a:t>Tr</a:t>
            </a:r>
            <a:r>
              <a:rPr lang="en-US" sz="1100" i="1" dirty="0">
                <a:effectLst/>
                <a:latin typeface="Book Antiqua" panose="02040602050305030304" pitchFamily="18" charset="0"/>
                <a:ea typeface="Arial" panose="020B0604020202020204" pitchFamily="34" charset="0"/>
                <a:cs typeface="Cambria" panose="02040503050406030204" pitchFamily="18" charset="0"/>
              </a:rPr>
              <a:t>ainer </a:t>
            </a:r>
            <a:r>
              <a:rPr lang="en-US" sz="1100" i="1" dirty="0">
                <a:latin typeface="Book Antiqua" panose="02040602050305030304" pitchFamily="18" charset="0"/>
                <a:ea typeface="Arial" panose="020B0604020202020204" pitchFamily="34" charset="0"/>
                <a:cs typeface="Cambria" panose="02040503050406030204" pitchFamily="18" charset="0"/>
              </a:rPr>
              <a:t>C</a:t>
            </a:r>
            <a:r>
              <a:rPr lang="en-US" sz="1100" i="1" dirty="0">
                <a:effectLst/>
                <a:latin typeface="Book Antiqua" panose="02040602050305030304" pitchFamily="18" charset="0"/>
                <a:ea typeface="Arial" panose="020B0604020202020204" pitchFamily="34" charset="0"/>
                <a:cs typeface="Cambria" panose="02040503050406030204" pitchFamily="18" charset="0"/>
              </a:rPr>
              <a:t>andidate (or their organization) and the selected Mentor Trainer.</a:t>
            </a:r>
            <a:endParaRPr lang="en-US" sz="1100" i="1" dirty="0">
              <a:latin typeface="Book Antiqua" panose="02040602050305030304" pitchFamily="18" charset="0"/>
            </a:endParaRPr>
          </a:p>
        </p:txBody>
      </p:sp>
      <p:sp>
        <p:nvSpPr>
          <p:cNvPr id="31" name="Date Placeholder 30">
            <a:extLst>
              <a:ext uri="{FF2B5EF4-FFF2-40B4-BE49-F238E27FC236}">
                <a16:creationId xmlns:a16="http://schemas.microsoft.com/office/drawing/2014/main" id="{FA99065D-8A48-4D9C-8960-495A9026F265}"/>
              </a:ext>
            </a:extLst>
          </p:cNvPr>
          <p:cNvSpPr>
            <a:spLocks noGrp="1"/>
          </p:cNvSpPr>
          <p:nvPr>
            <p:ph type="dt" sz="half" idx="10"/>
          </p:nvPr>
        </p:nvSpPr>
        <p:spPr/>
        <p:txBody>
          <a:bodyPr/>
          <a:lstStyle/>
          <a:p>
            <a:fld id="{E5A94120-ABB5-4624-8787-5814FFBA9128}" type="datetime1">
              <a:rPr lang="en-US" smtClean="0">
                <a:latin typeface="Book Antiqua" panose="02040602050305030304" pitchFamily="18" charset="0"/>
                <a:cs typeface="Arial" panose="020B0604020202020204" pitchFamily="34" charset="0"/>
              </a:rPr>
              <a:t>4/17/2023</a:t>
            </a:fld>
            <a:endParaRPr lang="en-US" dirty="0">
              <a:latin typeface="Book Antiqua" panose="02040602050305030304" pitchFamily="18" charset="0"/>
              <a:cs typeface="Arial" panose="020B0604020202020204" pitchFamily="34" charset="0"/>
            </a:endParaRPr>
          </a:p>
        </p:txBody>
      </p:sp>
      <p:sp>
        <p:nvSpPr>
          <p:cNvPr id="34" name="Footer Placeholder 33">
            <a:extLst>
              <a:ext uri="{FF2B5EF4-FFF2-40B4-BE49-F238E27FC236}">
                <a16:creationId xmlns:a16="http://schemas.microsoft.com/office/drawing/2014/main" id="{22DE7193-9ADD-43B4-A49F-FF0A31EDB486}"/>
              </a:ext>
            </a:extLst>
          </p:cNvPr>
          <p:cNvSpPr>
            <a:spLocks noGrp="1"/>
          </p:cNvSpPr>
          <p:nvPr>
            <p:ph type="ftr" sz="quarter" idx="11"/>
          </p:nvPr>
        </p:nvSpPr>
        <p:spPr/>
        <p:txBody>
          <a:bodyPr/>
          <a:lstStyle/>
          <a:p>
            <a:r>
              <a:rPr lang="en-US" dirty="0">
                <a:latin typeface="Book Antiqua" panose="02040602050305030304" pitchFamily="18" charset="0"/>
              </a:rPr>
              <a:t>TLCPCP</a:t>
            </a:r>
          </a:p>
        </p:txBody>
      </p:sp>
      <p:sp>
        <p:nvSpPr>
          <p:cNvPr id="33" name="Slide Number Placeholder 32">
            <a:extLst>
              <a:ext uri="{FF2B5EF4-FFF2-40B4-BE49-F238E27FC236}">
                <a16:creationId xmlns:a16="http://schemas.microsoft.com/office/drawing/2014/main" id="{8EE68E8B-905C-43CD-9D08-D2EB2F309E24}"/>
              </a:ext>
            </a:extLst>
          </p:cNvPr>
          <p:cNvSpPr>
            <a:spLocks noGrp="1"/>
          </p:cNvSpPr>
          <p:nvPr>
            <p:ph type="sldNum" sz="quarter" idx="12"/>
          </p:nvPr>
        </p:nvSpPr>
        <p:spPr/>
        <p:txBody>
          <a:bodyPr/>
          <a:lstStyle/>
          <a:p>
            <a:fld id="{1CB229C6-E506-40ED-B870-0351F69C23CD}" type="slidenum">
              <a:rPr lang="en-US" smtClean="0">
                <a:latin typeface="Book Antiqua" panose="02040602050305030304" pitchFamily="18" charset="0"/>
                <a:cs typeface="Arial" panose="020B0604020202020204" pitchFamily="34" charset="0"/>
              </a:rPr>
              <a:t>10</a:t>
            </a:fld>
            <a:endParaRPr lang="en-US" dirty="0">
              <a:latin typeface="Book Antiqua" panose="02040602050305030304" pitchFamily="18" charset="0"/>
              <a:cs typeface="Arial" panose="020B0604020202020204" pitchFamily="34" charset="0"/>
            </a:endParaRPr>
          </a:p>
        </p:txBody>
      </p:sp>
      <p:cxnSp>
        <p:nvCxnSpPr>
          <p:cNvPr id="28" name="Straight Connector 27">
            <a:extLst>
              <a:ext uri="{FF2B5EF4-FFF2-40B4-BE49-F238E27FC236}">
                <a16:creationId xmlns:a16="http://schemas.microsoft.com/office/drawing/2014/main" id="{F5A7FB58-D885-4042-BF8D-DD18A9975D09}"/>
              </a:ext>
              <a:ext uri="{C183D7F6-B498-43B3-948B-1728B52AA6E4}">
                <adec:decorative xmlns:adec="http://schemas.microsoft.com/office/drawing/2017/decorative" val="1"/>
              </a:ext>
            </a:extLst>
          </p:cNvPr>
          <p:cNvCxnSpPr/>
          <p:nvPr/>
        </p:nvCxnSpPr>
        <p:spPr>
          <a:xfrm>
            <a:off x="393459" y="7698634"/>
            <a:ext cx="6071082"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64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CE68CF-C293-7804-0773-83AF92874061}"/>
              </a:ext>
            </a:extLst>
          </p:cNvPr>
          <p:cNvPicPr>
            <a:picLocks noChangeAspect="1"/>
          </p:cNvPicPr>
          <p:nvPr/>
        </p:nvPicPr>
        <p:blipFill>
          <a:blip r:embed="rId2"/>
          <a:stretch>
            <a:fillRect/>
          </a:stretch>
        </p:blipFill>
        <p:spPr>
          <a:xfrm>
            <a:off x="-1" y="0"/>
            <a:ext cx="6857999" cy="9144000"/>
          </a:xfrm>
          <a:prstGeom prst="rect">
            <a:avLst/>
          </a:prstGeom>
        </p:spPr>
      </p:pic>
      <p:sp>
        <p:nvSpPr>
          <p:cNvPr id="25" name="Rectangle 24">
            <a:extLst>
              <a:ext uri="{FF2B5EF4-FFF2-40B4-BE49-F238E27FC236}">
                <a16:creationId xmlns:a16="http://schemas.microsoft.com/office/drawing/2014/main" id="{4C0143FA-A318-4FDA-9F6A-3E108458A0C5}"/>
              </a:ext>
              <a:ext uri="{C183D7F6-B498-43B3-948B-1728B52AA6E4}">
                <adec:decorative xmlns:adec="http://schemas.microsoft.com/office/drawing/2017/decorative" val="1"/>
              </a:ext>
            </a:extLst>
          </p:cNvPr>
          <p:cNvSpPr/>
          <p:nvPr/>
        </p:nvSpPr>
        <p:spPr>
          <a:xfrm>
            <a:off x="129209" y="182031"/>
            <a:ext cx="6599582" cy="890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59690">
              <a:spcBef>
                <a:spcPts val="0"/>
              </a:spcBef>
              <a:spcAft>
                <a:spcPts val="0"/>
              </a:spcAft>
            </a:pPr>
            <a:endParaRPr lang="en-US" sz="1200" dirty="0">
              <a:effectLst/>
              <a:latin typeface="Arial" panose="020B0604020202020204" pitchFamily="34" charset="0"/>
              <a:ea typeface="Cambria" panose="02040503050406030204" pitchFamily="18" charset="0"/>
              <a:cs typeface="Arial" panose="020B0604020202020204" pitchFamily="34" charset="0"/>
            </a:endParaRPr>
          </a:p>
        </p:txBody>
      </p:sp>
      <p:sp>
        <p:nvSpPr>
          <p:cNvPr id="2" name="Title 1">
            <a:extLst>
              <a:ext uri="{FF2B5EF4-FFF2-40B4-BE49-F238E27FC236}">
                <a16:creationId xmlns:a16="http://schemas.microsoft.com/office/drawing/2014/main" id="{CF1143D1-F590-C759-05D2-5CF7391C5B3C}"/>
              </a:ext>
            </a:extLst>
          </p:cNvPr>
          <p:cNvSpPr>
            <a:spLocks noGrp="1"/>
          </p:cNvSpPr>
          <p:nvPr>
            <p:ph type="title" idx="4294967295"/>
          </p:nvPr>
        </p:nvSpPr>
        <p:spPr>
          <a:xfrm>
            <a:off x="471488" y="-1767417"/>
            <a:ext cx="5915025" cy="1767417"/>
          </a:xfrm>
        </p:spPr>
        <p:txBody>
          <a:bodyPr vert="horz" lIns="91440" tIns="45720" rIns="91440" bIns="45720" rtlCol="0" anchor="b">
            <a:normAutofit/>
          </a:bodyPr>
          <a:lstStyle/>
          <a:p>
            <a:r>
              <a:rPr lang="en-US" dirty="0"/>
              <a:t>Continued Description of Certification Process</a:t>
            </a:r>
          </a:p>
        </p:txBody>
      </p:sp>
      <p:sp>
        <p:nvSpPr>
          <p:cNvPr id="4" name="Title 1">
            <a:extLst>
              <a:ext uri="{FF2B5EF4-FFF2-40B4-BE49-F238E27FC236}">
                <a16:creationId xmlns:a16="http://schemas.microsoft.com/office/drawing/2014/main" id="{A3CC4A6A-9319-459F-BE08-74A657E0AB0F}"/>
              </a:ext>
            </a:extLst>
          </p:cNvPr>
          <p:cNvSpPr txBox="1">
            <a:spLocks/>
          </p:cNvSpPr>
          <p:nvPr/>
        </p:nvSpPr>
        <p:spPr>
          <a:xfrm>
            <a:off x="258419" y="581063"/>
            <a:ext cx="6599581" cy="3645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solidFill>
                  <a:srgbClr val="205394"/>
                </a:solidFill>
                <a:latin typeface="Book Antiqua" panose="02040602050305030304" pitchFamily="18" charset="0"/>
                <a:cs typeface="Arial" panose="020B0604020202020204" pitchFamily="34" charset="0"/>
              </a:rPr>
              <a:t>The Certification Process Occurs as Follows:</a:t>
            </a:r>
          </a:p>
        </p:txBody>
      </p:sp>
      <p:sp>
        <p:nvSpPr>
          <p:cNvPr id="7" name="TextBox 6">
            <a:extLst>
              <a:ext uri="{FF2B5EF4-FFF2-40B4-BE49-F238E27FC236}">
                <a16:creationId xmlns:a16="http://schemas.microsoft.com/office/drawing/2014/main" id="{742F668E-8411-47C2-B83F-AF9FE9D1CF15}"/>
              </a:ext>
            </a:extLst>
          </p:cNvPr>
          <p:cNvSpPr txBox="1"/>
          <p:nvPr/>
        </p:nvSpPr>
        <p:spPr>
          <a:xfrm>
            <a:off x="471488" y="1369927"/>
            <a:ext cx="5824604" cy="3785652"/>
          </a:xfrm>
          <a:prstGeom prst="rect">
            <a:avLst/>
          </a:prstGeom>
          <a:noFill/>
        </p:spPr>
        <p:txBody>
          <a:bodyPr wrap="square">
            <a:spAutoFit/>
          </a:bodyPr>
          <a:lstStyle/>
          <a:p>
            <a:pPr marL="342900" marR="0" lvl="0" indent="-342900">
              <a:spcBef>
                <a:spcPts val="0"/>
              </a:spcBef>
              <a:spcAft>
                <a:spcPts val="0"/>
              </a:spcAft>
              <a:buFont typeface="+mj-lt"/>
              <a:buAutoNum type="arabicPeriod"/>
            </a:pP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Review and document completion of prerequisites with your Mentor Trainer.</a:t>
            </a: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a:p>
            <a:pPr marL="342900" marR="0" lvl="0" indent="-342900">
              <a:spcBef>
                <a:spcPts val="0"/>
              </a:spcBef>
              <a:spcAft>
                <a:spcPts val="0"/>
              </a:spcAft>
              <a:buFont typeface="+mj-lt"/>
              <a:buAutoNum type="arabicPeriod"/>
            </a:pP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Develop a One Page Description to understand yourself as a Trainer </a:t>
            </a:r>
            <a:r>
              <a:rPr lang="en-US" sz="1200" dirty="0">
                <a:latin typeface="Book Antiqua" panose="02040602050305030304" pitchFamily="18" charset="0"/>
                <a:ea typeface="Arial" panose="020B0604020202020204" pitchFamily="34" charset="0"/>
                <a:cs typeface="Arial" panose="020B0604020202020204" pitchFamily="34" charset="0"/>
              </a:rPr>
              <a:t>C</a:t>
            </a: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andidate and share what you know about yourself</a:t>
            </a:r>
            <a:r>
              <a:rPr lang="en-US" sz="1200" dirty="0">
                <a:latin typeface="Book Antiqua" panose="02040602050305030304" pitchFamily="18" charset="0"/>
                <a:ea typeface="Arial" panose="020B0604020202020204" pitchFamily="34" charset="0"/>
                <a:cs typeface="Arial" panose="020B0604020202020204" pitchFamily="34" charset="0"/>
              </a:rPr>
              <a:t>. Describe </a:t>
            </a: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the supports you will need from Mentor Trainer and others to be successful in your candidacy. </a:t>
            </a: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a:p>
            <a:pPr marL="342900" marR="0" lvl="0" indent="-342900">
              <a:spcBef>
                <a:spcPts val="0"/>
              </a:spcBef>
              <a:spcAft>
                <a:spcPts val="0"/>
              </a:spcAft>
              <a:buFont typeface="+mj-lt"/>
              <a:buAutoNum type="arabicPeriod"/>
            </a:pP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Complete any additional required materials. </a:t>
            </a: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a:p>
            <a:pPr marL="342900" marR="0" lvl="0" indent="-342900">
              <a:spcBef>
                <a:spcPts val="0"/>
              </a:spcBef>
              <a:spcAft>
                <a:spcPts val="0"/>
              </a:spcAft>
              <a:buFont typeface="+mj-lt"/>
              <a:buAutoNum type="arabicPeriod"/>
            </a:pP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Complete orientation with Mentor </a:t>
            </a:r>
            <a:r>
              <a:rPr lang="en-US" sz="1200" dirty="0">
                <a:latin typeface="Book Antiqua" panose="02040602050305030304" pitchFamily="18" charset="0"/>
                <a:ea typeface="Arial" panose="020B0604020202020204" pitchFamily="34" charset="0"/>
                <a:cs typeface="Arial" panose="020B0604020202020204" pitchFamily="34" charset="0"/>
              </a:rPr>
              <a:t>T</a:t>
            </a: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rainer.</a:t>
            </a: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a:p>
            <a:pPr marL="342900" marR="0" lvl="0" indent="-342900">
              <a:spcBef>
                <a:spcPts val="0"/>
              </a:spcBef>
              <a:spcAft>
                <a:spcPts val="0"/>
              </a:spcAft>
              <a:buFont typeface="+mj-lt"/>
              <a:buAutoNum type="arabicPeriod"/>
            </a:pP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Observe a mentor-led full PCT© training as a Trainer </a:t>
            </a:r>
            <a:r>
              <a:rPr lang="en-US" sz="1200" dirty="0">
                <a:latin typeface="Book Antiqua" panose="02040602050305030304" pitchFamily="18" charset="0"/>
                <a:ea typeface="Arial" panose="020B0604020202020204" pitchFamily="34" charset="0"/>
                <a:cs typeface="Arial" panose="020B0604020202020204" pitchFamily="34" charset="0"/>
              </a:rPr>
              <a:t>C</a:t>
            </a: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andidate. Then, review observations with your Mentor </a:t>
            </a:r>
            <a:r>
              <a:rPr lang="en-US" sz="1200" dirty="0">
                <a:latin typeface="Book Antiqua" panose="02040602050305030304" pitchFamily="18" charset="0"/>
                <a:ea typeface="Arial" panose="020B0604020202020204" pitchFamily="34" charset="0"/>
                <a:cs typeface="Arial" panose="020B0604020202020204" pitchFamily="34" charset="0"/>
              </a:rPr>
              <a:t>T</a:t>
            </a: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rainer.</a:t>
            </a: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a:p>
            <a:pPr marL="342900" marR="0" lvl="0" indent="-342900">
              <a:spcBef>
                <a:spcPts val="0"/>
              </a:spcBef>
              <a:spcAft>
                <a:spcPts val="0"/>
              </a:spcAft>
              <a:buFont typeface="+mj-lt"/>
              <a:buAutoNum type="arabicPeriod"/>
            </a:pP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Practice each of the skills, write learning logs, and work on your portfolio with the support of your Mentor Trainer.</a:t>
            </a: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a:p>
            <a:pPr marL="342900" marR="0" lvl="0" indent="-342900">
              <a:spcBef>
                <a:spcPts val="0"/>
              </a:spcBef>
              <a:spcAft>
                <a:spcPts val="0"/>
              </a:spcAft>
              <a:buFont typeface="+mj-lt"/>
              <a:buAutoNum type="arabicPeriod"/>
            </a:pP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Once your Mentor </a:t>
            </a:r>
            <a:r>
              <a:rPr lang="en-US" sz="1200" dirty="0">
                <a:latin typeface="Book Antiqua" panose="02040602050305030304" pitchFamily="18" charset="0"/>
                <a:ea typeface="Arial" panose="020B0604020202020204" pitchFamily="34" charset="0"/>
                <a:cs typeface="Arial" panose="020B0604020202020204" pitchFamily="34" charset="0"/>
              </a:rPr>
              <a:t>T</a:t>
            </a: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rainer determines your skill level is proficient with each of the skills, begin learning and practicing the PCT© Curriculum.</a:t>
            </a: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a:p>
            <a:pPr marL="342900" marR="0" lvl="0" indent="-342900">
              <a:spcBef>
                <a:spcPts val="0"/>
              </a:spcBef>
              <a:spcAft>
                <a:spcPts val="0"/>
              </a:spcAft>
              <a:buFont typeface="+mj-lt"/>
              <a:buAutoNum type="arabicPeriod"/>
            </a:pP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Deliver all components of the training curriculum in two or more training sessions.</a:t>
            </a: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a:p>
            <a:pPr marL="342900" marR="0" lvl="0" indent="-342900">
              <a:spcBef>
                <a:spcPts val="0"/>
              </a:spcBef>
              <a:spcAft>
                <a:spcPts val="0"/>
              </a:spcAft>
              <a:buFont typeface="+mj-lt"/>
              <a:buAutoNum type="arabicPeriod"/>
            </a:pP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Once your Mentor Trainer shares that they are satisfied with your training delivery, </a:t>
            </a:r>
            <a:r>
              <a:rPr lang="en-US" sz="1200" dirty="0">
                <a:latin typeface="Book Antiqua" panose="02040602050305030304" pitchFamily="18" charset="0"/>
                <a:ea typeface="Arial" panose="020B0604020202020204" pitchFamily="34" charset="0"/>
                <a:cs typeface="Arial" panose="020B0604020202020204" pitchFamily="34" charset="0"/>
              </a:rPr>
              <a:t>make sure</a:t>
            </a: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 your portfolio documents have been completed and submitted to your Mentor Trainer. This will include your final One Page Description as a PCT© Trainer.</a:t>
            </a:r>
            <a:endParaRPr lang="en-US" sz="1200" b="1" dirty="0">
              <a:latin typeface="Book Antiqua" panose="02040602050305030304" pitchFamily="18" charset="0"/>
              <a:ea typeface="Arial" panose="020B0604020202020204" pitchFamily="34" charset="0"/>
              <a:cs typeface="Arial" panose="020B0604020202020204" pitchFamily="34" charset="0"/>
            </a:endParaRPr>
          </a:p>
          <a:p>
            <a:pPr marR="0" lvl="0">
              <a:spcBef>
                <a:spcPts val="0"/>
              </a:spcBef>
              <a:spcAft>
                <a:spcPts val="0"/>
              </a:spcAft>
            </a:pP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p:txBody>
      </p:sp>
      <p:pic>
        <p:nvPicPr>
          <p:cNvPr id="15" name="Graphic 14" descr="Earth globe: Americas with solid fill">
            <a:extLst>
              <a:ext uri="{FF2B5EF4-FFF2-40B4-BE49-F238E27FC236}">
                <a16:creationId xmlns:a16="http://schemas.microsoft.com/office/drawing/2014/main" id="{5E3894D7-C294-415E-BB04-570B5EEC53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2091" y="5122656"/>
            <a:ext cx="457200" cy="457200"/>
          </a:xfrm>
          <a:prstGeom prst="rect">
            <a:avLst/>
          </a:prstGeom>
        </p:spPr>
      </p:pic>
      <p:sp>
        <p:nvSpPr>
          <p:cNvPr id="17" name="TextBox 16">
            <a:extLst>
              <a:ext uri="{FF2B5EF4-FFF2-40B4-BE49-F238E27FC236}">
                <a16:creationId xmlns:a16="http://schemas.microsoft.com/office/drawing/2014/main" id="{3CC3AA7A-649F-413D-8909-FFE4670BE094}"/>
              </a:ext>
            </a:extLst>
          </p:cNvPr>
          <p:cNvSpPr txBox="1"/>
          <p:nvPr/>
        </p:nvSpPr>
        <p:spPr>
          <a:xfrm>
            <a:off x="948498" y="5113289"/>
            <a:ext cx="5367404" cy="646331"/>
          </a:xfrm>
          <a:prstGeom prst="rect">
            <a:avLst/>
          </a:prstGeom>
          <a:noFill/>
        </p:spPr>
        <p:txBody>
          <a:bodyPr wrap="square">
            <a:spAutoFit/>
          </a:bodyPr>
          <a:lstStyle/>
          <a:p>
            <a:pPr marR="0" lvl="0">
              <a:spcBef>
                <a:spcPts val="0"/>
              </a:spcBef>
              <a:spcAft>
                <a:spcPts val="0"/>
              </a:spcAft>
            </a:pPr>
            <a:r>
              <a:rPr lang="en-US" sz="1200" b="1" dirty="0">
                <a:effectLst/>
                <a:latin typeface="Book Antiqua" panose="02040602050305030304" pitchFamily="18" charset="0"/>
                <a:ea typeface="Arial" panose="020B0604020202020204" pitchFamily="34" charset="0"/>
                <a:cs typeface="Cambria" panose="02040503050406030204" pitchFamily="18" charset="0"/>
                <a:hlinkClick r:id="rId5" action="ppaction://hlinksldjump"/>
              </a:rPr>
              <a:t>Appendix 3 for Credentialing Process</a:t>
            </a:r>
            <a:r>
              <a:rPr lang="en-US" sz="1200" b="1" dirty="0">
                <a:effectLst/>
                <a:latin typeface="Book Antiqua" panose="02040602050305030304" pitchFamily="18" charset="0"/>
                <a:ea typeface="Arial" panose="020B0604020202020204" pitchFamily="34" charset="0"/>
                <a:cs typeface="Cambria" panose="02040503050406030204" pitchFamily="18" charset="0"/>
              </a:rPr>
              <a:t> and </a:t>
            </a:r>
            <a:r>
              <a:rPr lang="en-US" sz="1200" b="1" dirty="0">
                <a:effectLst/>
                <a:latin typeface="Book Antiqua" panose="02040602050305030304" pitchFamily="18" charset="0"/>
                <a:ea typeface="Arial" panose="020B0604020202020204" pitchFamily="34" charset="0"/>
                <a:cs typeface="Cambria" panose="02040503050406030204" pitchFamily="18" charset="0"/>
                <a:hlinkClick r:id="rId6" action="ppaction://hlinksldjump"/>
              </a:rPr>
              <a:t>Appendix 4 for Credentialing Learning Plan Checklist</a:t>
            </a:r>
            <a:r>
              <a:rPr lang="en-US" sz="1200" dirty="0">
                <a:effectLst/>
                <a:latin typeface="Book Antiqua" panose="02040602050305030304" pitchFamily="18" charset="0"/>
                <a:ea typeface="Arial" panose="020B0604020202020204" pitchFamily="34" charset="0"/>
                <a:cs typeface="Cambria" panose="02040503050406030204" pitchFamily="18" charset="0"/>
                <a:hlinkClick r:id="rId6" action="ppaction://hlinksldjump"/>
              </a:rPr>
              <a:t> </a:t>
            </a:r>
            <a:endParaRPr lang="en-US" sz="1200" dirty="0">
              <a:effectLst/>
              <a:latin typeface="Book Antiqua" panose="02040602050305030304" pitchFamily="18" charset="0"/>
              <a:ea typeface="Arial" panose="020B0604020202020204" pitchFamily="34" charset="0"/>
              <a:cs typeface="Cambria" panose="02040503050406030204" pitchFamily="18" charset="0"/>
            </a:endParaRPr>
          </a:p>
          <a:p>
            <a:pPr marR="0" lvl="0">
              <a:spcBef>
                <a:spcPts val="0"/>
              </a:spcBef>
              <a:spcAft>
                <a:spcPts val="0"/>
              </a:spcAft>
            </a:pPr>
            <a:endParaRPr lang="en-US" sz="1100" dirty="0">
              <a:effectLst/>
              <a:latin typeface="Book Antiqua" panose="02040602050305030304" pitchFamily="18" charset="0"/>
              <a:ea typeface="Cambria" panose="02040503050406030204" pitchFamily="18" charset="0"/>
              <a:cs typeface="Cambria" panose="02040503050406030204" pitchFamily="18" charset="0"/>
            </a:endParaRPr>
          </a:p>
        </p:txBody>
      </p:sp>
      <p:sp>
        <p:nvSpPr>
          <p:cNvPr id="31" name="Date Placeholder 30">
            <a:extLst>
              <a:ext uri="{FF2B5EF4-FFF2-40B4-BE49-F238E27FC236}">
                <a16:creationId xmlns:a16="http://schemas.microsoft.com/office/drawing/2014/main" id="{FA99065D-8A48-4D9C-8960-495A9026F265}"/>
              </a:ext>
            </a:extLst>
          </p:cNvPr>
          <p:cNvSpPr>
            <a:spLocks noGrp="1"/>
          </p:cNvSpPr>
          <p:nvPr>
            <p:ph type="dt" sz="half" idx="10"/>
          </p:nvPr>
        </p:nvSpPr>
        <p:spPr/>
        <p:txBody>
          <a:bodyPr/>
          <a:lstStyle/>
          <a:p>
            <a:fld id="{BBAA88F8-E6B5-4F8D-8F27-1E56DEB689D7}" type="datetime1">
              <a:rPr lang="en-US" smtClean="0">
                <a:latin typeface="Arial" panose="020B0604020202020204" pitchFamily="34" charset="0"/>
                <a:cs typeface="Arial" panose="020B0604020202020204" pitchFamily="34" charset="0"/>
              </a:rPr>
              <a:t>4/17/2023</a:t>
            </a:fld>
            <a:endParaRPr lang="en-US" dirty="0">
              <a:latin typeface="Arial" panose="020B0604020202020204" pitchFamily="34" charset="0"/>
              <a:cs typeface="Arial" panose="020B0604020202020204" pitchFamily="34" charset="0"/>
            </a:endParaRPr>
          </a:p>
        </p:txBody>
      </p:sp>
      <p:sp>
        <p:nvSpPr>
          <p:cNvPr id="34" name="Footer Placeholder 33">
            <a:extLst>
              <a:ext uri="{FF2B5EF4-FFF2-40B4-BE49-F238E27FC236}">
                <a16:creationId xmlns:a16="http://schemas.microsoft.com/office/drawing/2014/main" id="{22DE7193-9ADD-43B4-A49F-FF0A31EDB486}"/>
              </a:ext>
            </a:extLst>
          </p:cNvPr>
          <p:cNvSpPr>
            <a:spLocks noGrp="1"/>
          </p:cNvSpPr>
          <p:nvPr>
            <p:ph type="ftr" sz="quarter" idx="11"/>
          </p:nvPr>
        </p:nvSpPr>
        <p:spPr/>
        <p:txBody>
          <a:bodyPr/>
          <a:lstStyle/>
          <a:p>
            <a:r>
              <a:rPr lang="en-US" dirty="0"/>
              <a:t>TLCPCP</a:t>
            </a:r>
          </a:p>
        </p:txBody>
      </p:sp>
      <p:sp>
        <p:nvSpPr>
          <p:cNvPr id="33" name="Slide Number Placeholder 32">
            <a:extLst>
              <a:ext uri="{FF2B5EF4-FFF2-40B4-BE49-F238E27FC236}">
                <a16:creationId xmlns:a16="http://schemas.microsoft.com/office/drawing/2014/main" id="{8EE68E8B-905C-43CD-9D08-D2EB2F309E24}"/>
              </a:ext>
            </a:extLst>
          </p:cNvPr>
          <p:cNvSpPr>
            <a:spLocks noGrp="1"/>
          </p:cNvSpPr>
          <p:nvPr>
            <p:ph type="sldNum" sz="quarter" idx="12"/>
          </p:nvPr>
        </p:nvSpPr>
        <p:spPr/>
        <p:txBody>
          <a:bodyPr/>
          <a:lstStyle/>
          <a:p>
            <a:fld id="{1CB229C6-E506-40ED-B870-0351F69C23CD}" type="slidenum">
              <a:rPr lang="en-US" smtClean="0">
                <a:latin typeface="Arial" panose="020B0604020202020204" pitchFamily="34" charset="0"/>
                <a:cs typeface="Arial" panose="020B0604020202020204" pitchFamily="34" charset="0"/>
              </a:r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7608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BC0C6C-F628-CAA9-9AE7-0B65AF599C46}"/>
              </a:ext>
            </a:extLst>
          </p:cNvPr>
          <p:cNvPicPr>
            <a:picLocks noChangeAspect="1"/>
          </p:cNvPicPr>
          <p:nvPr/>
        </p:nvPicPr>
        <p:blipFill>
          <a:blip r:embed="rId2"/>
          <a:stretch>
            <a:fillRect/>
          </a:stretch>
        </p:blipFill>
        <p:spPr>
          <a:xfrm>
            <a:off x="-1" y="0"/>
            <a:ext cx="6857999" cy="9144000"/>
          </a:xfrm>
          <a:prstGeom prst="rect">
            <a:avLst/>
          </a:prstGeom>
        </p:spPr>
      </p:pic>
      <p:sp>
        <p:nvSpPr>
          <p:cNvPr id="25" name="Rectangle 24">
            <a:extLst>
              <a:ext uri="{FF2B5EF4-FFF2-40B4-BE49-F238E27FC236}">
                <a16:creationId xmlns:a16="http://schemas.microsoft.com/office/drawing/2014/main" id="{4C0143FA-A318-4FDA-9F6A-3E108458A0C5}"/>
              </a:ext>
              <a:ext uri="{C183D7F6-B498-43B3-948B-1728B52AA6E4}">
                <adec:decorative xmlns:adec="http://schemas.microsoft.com/office/drawing/2017/decorative" val="1"/>
              </a:ext>
            </a:extLst>
          </p:cNvPr>
          <p:cNvSpPr/>
          <p:nvPr/>
        </p:nvSpPr>
        <p:spPr>
          <a:xfrm>
            <a:off x="129209" y="182031"/>
            <a:ext cx="6599582" cy="890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59690">
              <a:spcBef>
                <a:spcPts val="0"/>
              </a:spcBef>
              <a:spcAft>
                <a:spcPts val="0"/>
              </a:spcAft>
            </a:pPr>
            <a:endParaRPr lang="en-US" sz="1200" dirty="0">
              <a:effectLst/>
              <a:latin typeface="Arial" panose="020B0604020202020204" pitchFamily="34" charset="0"/>
              <a:ea typeface="Cambria" panose="02040503050406030204" pitchFamily="18" charset="0"/>
              <a:cs typeface="Arial" panose="020B0604020202020204" pitchFamily="34" charset="0"/>
            </a:endParaRPr>
          </a:p>
        </p:txBody>
      </p:sp>
      <p:pic>
        <p:nvPicPr>
          <p:cNvPr id="1026" name="Picture 2">
            <a:extLst>
              <a:ext uri="{FF2B5EF4-FFF2-40B4-BE49-F238E27FC236}">
                <a16:creationId xmlns:a16="http://schemas.microsoft.com/office/drawing/2014/main" id="{01EA1E71-3484-413C-B81F-E898E8514595}"/>
              </a:ext>
              <a:ext uri="{C183D7F6-B498-43B3-948B-1728B52AA6E4}">
                <adec:decorative xmlns:adec="http://schemas.microsoft.com/office/drawing/2017/decorative" val="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93459" y="1405192"/>
            <a:ext cx="5993054" cy="281201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A3CC4A6A-9319-459F-BE08-74A657E0AB0F}"/>
              </a:ext>
            </a:extLst>
          </p:cNvPr>
          <p:cNvSpPr txBox="1">
            <a:spLocks noGrp="1"/>
          </p:cNvSpPr>
          <p:nvPr>
            <p:ph type="title" idx="4294967295"/>
          </p:nvPr>
        </p:nvSpPr>
        <p:spPr>
          <a:xfrm>
            <a:off x="0" y="254762"/>
            <a:ext cx="6858000" cy="10776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205394"/>
                </a:solidFill>
                <a:effectLst/>
                <a:uLnTx/>
                <a:uFillTx/>
                <a:latin typeface="Book Antiqua" panose="02040602050305030304" pitchFamily="18" charset="0"/>
              </a:rPr>
              <a:t>Trainer</a:t>
            </a:r>
            <a:r>
              <a:rPr kumimoji="0" lang="en-US" sz="3500" b="1" i="0" u="none" strike="noStrike" kern="1200" cap="none" spc="0" normalizeH="0" noProof="0" dirty="0">
                <a:ln>
                  <a:noFill/>
                </a:ln>
                <a:solidFill>
                  <a:srgbClr val="205394"/>
                </a:solidFill>
                <a:effectLst/>
                <a:uLnTx/>
                <a:uFillTx/>
                <a:latin typeface="Book Antiqua" panose="02040602050305030304" pitchFamily="18" charset="0"/>
              </a:rPr>
              <a:t> </a:t>
            </a:r>
            <a:r>
              <a:rPr kumimoji="0" lang="en-US" sz="3500" b="1" i="0" u="none" strike="noStrike" kern="1200" cap="none" spc="0" normalizeH="0" baseline="0" noProof="0" dirty="0">
                <a:ln>
                  <a:noFill/>
                </a:ln>
                <a:solidFill>
                  <a:srgbClr val="205394"/>
                </a:solidFill>
                <a:effectLst/>
                <a:uLnTx/>
                <a:uFillTx/>
                <a:latin typeface="Book Antiqua" panose="02040602050305030304" pitchFamily="18" charset="0"/>
              </a:rPr>
              <a:t>Standards of Practice</a:t>
            </a:r>
          </a:p>
        </p:txBody>
      </p:sp>
      <p:sp>
        <p:nvSpPr>
          <p:cNvPr id="7" name="TextBox 6">
            <a:extLst>
              <a:ext uri="{FF2B5EF4-FFF2-40B4-BE49-F238E27FC236}">
                <a16:creationId xmlns:a16="http://schemas.microsoft.com/office/drawing/2014/main" id="{742F668E-8411-47C2-B83F-AF9FE9D1CF15}"/>
              </a:ext>
            </a:extLst>
          </p:cNvPr>
          <p:cNvSpPr txBox="1"/>
          <p:nvPr/>
        </p:nvSpPr>
        <p:spPr>
          <a:xfrm>
            <a:off x="500962" y="4553237"/>
            <a:ext cx="5824604" cy="1724062"/>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Book Antiqua" panose="02040602050305030304" pitchFamily="18" charset="0"/>
                <a:ea typeface="Calibri" panose="020F0502020204030204" pitchFamily="34" charset="0"/>
                <a:cs typeface="Arial" panose="020B0604020202020204" pitchFamily="34" charset="0"/>
              </a:rPr>
              <a:t>Preserving the highest standards of integrity and ethical principles is vital to the responsible practice of Person Centered Thinking©. Certified Trainers must commit to these standards and principles. The </a:t>
            </a:r>
            <a:r>
              <a:rPr lang="en-US" sz="1200" i="1" dirty="0">
                <a:effectLst/>
                <a:latin typeface="Book Antiqua" panose="02040602050305030304" pitchFamily="18" charset="0"/>
                <a:ea typeface="Calibri" panose="020F0502020204030204" pitchFamily="34" charset="0"/>
                <a:cs typeface="Arial" panose="020B0604020202020204" pitchFamily="34" charset="0"/>
              </a:rPr>
              <a:t>Trainer Standards of Practice</a:t>
            </a:r>
            <a:r>
              <a:rPr lang="en-US" sz="1200" dirty="0">
                <a:effectLst/>
                <a:latin typeface="Book Antiqua" panose="02040602050305030304" pitchFamily="18" charset="0"/>
                <a:ea typeface="Calibri" panose="020F0502020204030204" pitchFamily="34" charset="0"/>
                <a:cs typeface="Arial" panose="020B0604020202020204" pitchFamily="34" charset="0"/>
              </a:rPr>
              <a:t> is signed once certification is complete.</a:t>
            </a:r>
            <a:endParaRPr lang="en-US" sz="1200" dirty="0">
              <a:effectLst/>
              <a:latin typeface="Book Antiqua" panose="02040602050305030304" pitchFamily="18" charset="0"/>
              <a:ea typeface="Arial" panose="020B0604020202020204" pitchFamily="34" charset="0"/>
              <a:cs typeface="Arial" panose="020B0604020202020204" pitchFamily="34" charset="0"/>
            </a:endParaRPr>
          </a:p>
          <a:p>
            <a:pPr marL="0" marR="1254760">
              <a:spcBef>
                <a:spcPts val="0"/>
              </a:spcBef>
              <a:spcAft>
                <a:spcPts val="0"/>
              </a:spcAft>
            </a:pPr>
            <a:endParaRPr lang="en-US" sz="1200" dirty="0">
              <a:solidFill>
                <a:srgbClr val="FF0000"/>
              </a:solidFill>
              <a:latin typeface="Book Antiqua" panose="02040602050305030304" pitchFamily="18" charset="0"/>
              <a:ea typeface="Cambria" panose="02040503050406030204" pitchFamily="18" charset="0"/>
              <a:cs typeface="Arial" panose="020B0604020202020204" pitchFamily="34" charset="0"/>
            </a:endParaRPr>
          </a:p>
          <a:p>
            <a:pPr marL="0" marR="0">
              <a:spcBef>
                <a:spcPts val="0"/>
              </a:spcBef>
              <a:spcAft>
                <a:spcPts val="0"/>
              </a:spcAft>
            </a:pP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0" marR="0">
              <a:spcBef>
                <a:spcPts val="0"/>
              </a:spcBef>
              <a:spcAft>
                <a:spcPts val="0"/>
              </a:spcAft>
            </a:pPr>
            <a:endParaRPr lang="en-US" sz="1200" dirty="0">
              <a:latin typeface="Book Antiqua" panose="02040602050305030304" pitchFamily="18" charset="0"/>
              <a:ea typeface="Cambria" panose="02040503050406030204" pitchFamily="18" charset="0"/>
              <a:cs typeface="Arial" panose="020B0604020202020204" pitchFamily="34" charset="0"/>
            </a:endParaRPr>
          </a:p>
          <a:p>
            <a:pPr marL="0" marR="0">
              <a:spcBef>
                <a:spcPts val="0"/>
              </a:spcBef>
              <a:spcAft>
                <a:spcPts val="0"/>
              </a:spcAft>
            </a:pPr>
            <a:endParaRPr lang="en-US" sz="1200" dirty="0">
              <a:effectLst/>
              <a:latin typeface="Book Antiqua" panose="02040602050305030304" pitchFamily="18" charset="0"/>
              <a:ea typeface="Cambria" panose="02040503050406030204" pitchFamily="18" charset="0"/>
              <a:cs typeface="Arial" panose="020B0604020202020204" pitchFamily="34" charset="0"/>
            </a:endParaRPr>
          </a:p>
        </p:txBody>
      </p:sp>
      <p:cxnSp>
        <p:nvCxnSpPr>
          <p:cNvPr id="15" name="Straight Connector 14">
            <a:extLst>
              <a:ext uri="{FF2B5EF4-FFF2-40B4-BE49-F238E27FC236}">
                <a16:creationId xmlns:a16="http://schemas.microsoft.com/office/drawing/2014/main" id="{13018C4C-FE36-4F1E-9892-38458EF50E93}"/>
              </a:ext>
              <a:ext uri="{C183D7F6-B498-43B3-948B-1728B52AA6E4}">
                <adec:decorative xmlns:adec="http://schemas.microsoft.com/office/drawing/2017/decorative" val="1"/>
              </a:ext>
            </a:extLst>
          </p:cNvPr>
          <p:cNvCxnSpPr/>
          <p:nvPr/>
        </p:nvCxnSpPr>
        <p:spPr>
          <a:xfrm>
            <a:off x="393459" y="4399243"/>
            <a:ext cx="6071082"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F35B469F-4FBC-432E-AF91-BC62502D59DD}"/>
              </a:ext>
              <a:ext uri="{C183D7F6-B498-43B3-948B-1728B52AA6E4}">
                <adec:decorative xmlns:adec="http://schemas.microsoft.com/office/drawing/2017/decorative" val="1"/>
              </a:ext>
            </a:extLst>
          </p:cNvPr>
          <p:cNvCxnSpPr/>
          <p:nvPr/>
        </p:nvCxnSpPr>
        <p:spPr>
          <a:xfrm>
            <a:off x="393459" y="7505278"/>
            <a:ext cx="6071082"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22" name="Graphic 21" descr="Earth globe: Americas with solid fill">
            <a:extLst>
              <a:ext uri="{FF2B5EF4-FFF2-40B4-BE49-F238E27FC236}">
                <a16:creationId xmlns:a16="http://schemas.microsoft.com/office/drawing/2014/main" id="{AE56D940-41DC-4AA7-B684-4D1F33A003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3826" y="5447785"/>
            <a:ext cx="457200" cy="457200"/>
          </a:xfrm>
          <a:prstGeom prst="rect">
            <a:avLst/>
          </a:prstGeom>
        </p:spPr>
      </p:pic>
      <p:sp>
        <p:nvSpPr>
          <p:cNvPr id="23" name="TextBox 22">
            <a:extLst>
              <a:ext uri="{FF2B5EF4-FFF2-40B4-BE49-F238E27FC236}">
                <a16:creationId xmlns:a16="http://schemas.microsoft.com/office/drawing/2014/main" id="{BF5B0818-9250-477E-939B-5240D68855B3}"/>
              </a:ext>
            </a:extLst>
          </p:cNvPr>
          <p:cNvSpPr txBox="1"/>
          <p:nvPr/>
        </p:nvSpPr>
        <p:spPr>
          <a:xfrm>
            <a:off x="1001026" y="5519284"/>
            <a:ext cx="6858000" cy="430887"/>
          </a:xfrm>
          <a:prstGeom prst="rect">
            <a:avLst/>
          </a:prstGeom>
          <a:noFill/>
        </p:spPr>
        <p:txBody>
          <a:bodyPr wrap="square">
            <a:spAutoFit/>
          </a:bodyPr>
          <a:lstStyle/>
          <a:p>
            <a:pPr marL="0" marR="1254760">
              <a:spcBef>
                <a:spcPts val="0"/>
              </a:spcBef>
              <a:spcAft>
                <a:spcPts val="0"/>
              </a:spcAft>
            </a:pPr>
            <a:r>
              <a:rPr lang="en-US" sz="1100" b="1" dirty="0">
                <a:effectLst/>
                <a:latin typeface="Arial" panose="020B0604020202020204" pitchFamily="34" charset="0"/>
                <a:ea typeface="Arial" panose="020B0604020202020204" pitchFamily="34" charset="0"/>
                <a:cs typeface="Arial" panose="020B0604020202020204" pitchFamily="34" charset="0"/>
                <a:hlinkClick r:id="rId7" action="ppaction://hlinksldjump"/>
              </a:rPr>
              <a:t>See Appendix 5 - PCT Trainer Standards of Practice</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0" marR="1254760">
              <a:spcBef>
                <a:spcPts val="0"/>
              </a:spcBef>
              <a:spcAft>
                <a:spcPts val="0"/>
              </a:spcAft>
            </a:pPr>
            <a:endParaRPr lang="en-US"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C09F3A8-D9AD-324F-041F-4F3431560BBA}"/>
              </a:ext>
            </a:extLst>
          </p:cNvPr>
          <p:cNvSpPr txBox="1"/>
          <p:nvPr/>
        </p:nvSpPr>
        <p:spPr>
          <a:xfrm>
            <a:off x="436357" y="7690313"/>
            <a:ext cx="5953813"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Book Antiqua" panose="02040602050305030304" pitchFamily="18" charset="0"/>
                <a:ea typeface="Arial" panose="020B0604020202020204" pitchFamily="34" charset="0"/>
                <a:cs typeface="Arial" panose="020B0604020202020204" pitchFamily="34" charset="0"/>
              </a:rPr>
              <a:t>Note: </a:t>
            </a:r>
            <a:r>
              <a:rPr kumimoji="0" lang="en-US" sz="1200" b="0" i="1" u="none" strike="noStrike" kern="1200" cap="none" spc="0" normalizeH="0" baseline="0" noProof="0" dirty="0">
                <a:ln>
                  <a:noFill/>
                </a:ln>
                <a:solidFill>
                  <a:prstClr val="black"/>
                </a:solidFill>
                <a:effectLst/>
                <a:uLnTx/>
                <a:uFillTx/>
                <a:latin typeface="Book Antiqua" panose="02040602050305030304" pitchFamily="18" charset="0"/>
                <a:ea typeface="Arial" panose="020B0604020202020204" pitchFamily="34" charset="0"/>
                <a:cs typeface="Arial" panose="020B0604020202020204" pitchFamily="34" charset="0"/>
              </a:rPr>
              <a:t>You can access a variety of resources and document samples to support the Credentialing process. Mentor Trainers and Trainer Candidates can use/adapt these resources or develop their own.</a:t>
            </a:r>
            <a:endPar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Cambria" panose="02040503050406030204" pitchFamily="18" charset="0"/>
              <a:cs typeface="Arial" panose="020B0604020202020204" pitchFamily="34" charset="0"/>
            </a:endParaRPr>
          </a:p>
        </p:txBody>
      </p:sp>
      <p:sp>
        <p:nvSpPr>
          <p:cNvPr id="31" name="Date Placeholder 30">
            <a:extLst>
              <a:ext uri="{FF2B5EF4-FFF2-40B4-BE49-F238E27FC236}">
                <a16:creationId xmlns:a16="http://schemas.microsoft.com/office/drawing/2014/main" id="{FA99065D-8A48-4D9C-8960-495A9026F265}"/>
              </a:ext>
            </a:extLst>
          </p:cNvPr>
          <p:cNvSpPr>
            <a:spLocks noGrp="1"/>
          </p:cNvSpPr>
          <p:nvPr>
            <p:ph type="dt" sz="half" idx="10"/>
          </p:nvPr>
        </p:nvSpPr>
        <p:spPr/>
        <p:txBody>
          <a:bodyPr/>
          <a:lstStyle/>
          <a:p>
            <a:fld id="{B69B7B39-F852-4003-8A69-952300358A33}" type="datetime1">
              <a:rPr lang="en-US" smtClean="0">
                <a:latin typeface="Arial" panose="020B0604020202020204" pitchFamily="34" charset="0"/>
                <a:cs typeface="Arial" panose="020B0604020202020204" pitchFamily="34" charset="0"/>
              </a:rPr>
              <a:t>4/17/2023</a:t>
            </a:fld>
            <a:endParaRPr lang="en-US" dirty="0">
              <a:latin typeface="Arial" panose="020B0604020202020204" pitchFamily="34" charset="0"/>
              <a:cs typeface="Arial" panose="020B0604020202020204" pitchFamily="34" charset="0"/>
            </a:endParaRPr>
          </a:p>
        </p:txBody>
      </p:sp>
      <p:sp>
        <p:nvSpPr>
          <p:cNvPr id="34" name="Footer Placeholder 33">
            <a:extLst>
              <a:ext uri="{FF2B5EF4-FFF2-40B4-BE49-F238E27FC236}">
                <a16:creationId xmlns:a16="http://schemas.microsoft.com/office/drawing/2014/main" id="{22DE7193-9ADD-43B4-A49F-FF0A31EDB486}"/>
              </a:ext>
            </a:extLst>
          </p:cNvPr>
          <p:cNvSpPr>
            <a:spLocks noGrp="1"/>
          </p:cNvSpPr>
          <p:nvPr>
            <p:ph type="ftr" sz="quarter" idx="11"/>
          </p:nvPr>
        </p:nvSpPr>
        <p:spPr/>
        <p:txBody>
          <a:bodyPr/>
          <a:lstStyle/>
          <a:p>
            <a:r>
              <a:rPr lang="en-US" dirty="0"/>
              <a:t>TLCPCP</a:t>
            </a:r>
          </a:p>
        </p:txBody>
      </p:sp>
      <p:sp>
        <p:nvSpPr>
          <p:cNvPr id="33" name="Slide Number Placeholder 32">
            <a:extLst>
              <a:ext uri="{FF2B5EF4-FFF2-40B4-BE49-F238E27FC236}">
                <a16:creationId xmlns:a16="http://schemas.microsoft.com/office/drawing/2014/main" id="{8EE68E8B-905C-43CD-9D08-D2EB2F309E24}"/>
              </a:ext>
            </a:extLst>
          </p:cNvPr>
          <p:cNvSpPr>
            <a:spLocks noGrp="1"/>
          </p:cNvSpPr>
          <p:nvPr>
            <p:ph type="sldNum" sz="quarter" idx="12"/>
          </p:nvPr>
        </p:nvSpPr>
        <p:spPr/>
        <p:txBody>
          <a:bodyPr/>
          <a:lstStyle/>
          <a:p>
            <a:fld id="{1CB229C6-E506-40ED-B870-0351F69C23CD}" type="slidenum">
              <a:rPr lang="en-US" smtClean="0">
                <a:latin typeface="Arial" panose="020B0604020202020204" pitchFamily="34" charset="0"/>
                <a:cs typeface="Arial" panose="020B0604020202020204" pitchFamily="34" charset="0"/>
              </a:rP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109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1DA7F4-6D50-48A4-5BCC-0C5892F31FAB}"/>
              </a:ext>
            </a:extLst>
          </p:cNvPr>
          <p:cNvPicPr>
            <a:picLocks noChangeAspect="1"/>
          </p:cNvPicPr>
          <p:nvPr/>
        </p:nvPicPr>
        <p:blipFill>
          <a:blip r:embed="rId2"/>
          <a:stretch>
            <a:fillRect/>
          </a:stretch>
        </p:blipFill>
        <p:spPr>
          <a:xfrm>
            <a:off x="-1" y="0"/>
            <a:ext cx="6857999" cy="9144000"/>
          </a:xfrm>
          <a:prstGeom prst="rect">
            <a:avLst/>
          </a:prstGeom>
        </p:spPr>
      </p:pic>
      <p:sp>
        <p:nvSpPr>
          <p:cNvPr id="25" name="Rectangle 24">
            <a:extLst>
              <a:ext uri="{FF2B5EF4-FFF2-40B4-BE49-F238E27FC236}">
                <a16:creationId xmlns:a16="http://schemas.microsoft.com/office/drawing/2014/main" id="{4C0143FA-A318-4FDA-9F6A-3E108458A0C5}"/>
              </a:ext>
              <a:ext uri="{C183D7F6-B498-43B3-948B-1728B52AA6E4}">
                <adec:decorative xmlns:adec="http://schemas.microsoft.com/office/drawing/2017/decorative" val="1"/>
              </a:ext>
            </a:extLst>
          </p:cNvPr>
          <p:cNvSpPr/>
          <p:nvPr/>
        </p:nvSpPr>
        <p:spPr>
          <a:xfrm>
            <a:off x="129209" y="182031"/>
            <a:ext cx="6599582" cy="890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59690">
              <a:spcBef>
                <a:spcPts val="0"/>
              </a:spcBef>
              <a:spcAft>
                <a:spcPts val="0"/>
              </a:spcAft>
            </a:pPr>
            <a:endParaRPr lang="en-US" sz="1200" dirty="0">
              <a:effectLst/>
              <a:latin typeface="Arial" panose="020B0604020202020204" pitchFamily="34" charset="0"/>
              <a:ea typeface="Cambria" panose="02040503050406030204" pitchFamily="18" charset="0"/>
              <a:cs typeface="Arial" panose="020B0604020202020204" pitchFamily="34" charset="0"/>
            </a:endParaRPr>
          </a:p>
        </p:txBody>
      </p:sp>
      <p:sp>
        <p:nvSpPr>
          <p:cNvPr id="4" name="Title 1">
            <a:extLst>
              <a:ext uri="{FF2B5EF4-FFF2-40B4-BE49-F238E27FC236}">
                <a16:creationId xmlns:a16="http://schemas.microsoft.com/office/drawing/2014/main" id="{A3CC4A6A-9319-459F-BE08-74A657E0AB0F}"/>
              </a:ext>
            </a:extLst>
          </p:cNvPr>
          <p:cNvSpPr txBox="1">
            <a:spLocks noGrp="1"/>
          </p:cNvSpPr>
          <p:nvPr>
            <p:ph type="title" idx="4294967295"/>
          </p:nvPr>
        </p:nvSpPr>
        <p:spPr>
          <a:xfrm>
            <a:off x="0" y="254762"/>
            <a:ext cx="6858000" cy="10776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205394"/>
                </a:solidFill>
                <a:effectLst/>
                <a:uLnTx/>
                <a:uFillTx/>
                <a:latin typeface="Book Antiqua" panose="02040602050305030304" pitchFamily="18" charset="0"/>
              </a:rPr>
              <a:t>PCT© Trainer Candidate Portfolio</a:t>
            </a:r>
          </a:p>
        </p:txBody>
      </p:sp>
      <p:sp>
        <p:nvSpPr>
          <p:cNvPr id="11" name="TextBox 10">
            <a:extLst>
              <a:ext uri="{FF2B5EF4-FFF2-40B4-BE49-F238E27FC236}">
                <a16:creationId xmlns:a16="http://schemas.microsoft.com/office/drawing/2014/main" id="{DAEF9625-0FAC-4ED1-8274-24D4495D925C}"/>
              </a:ext>
            </a:extLst>
          </p:cNvPr>
          <p:cNvSpPr txBox="1"/>
          <p:nvPr/>
        </p:nvSpPr>
        <p:spPr>
          <a:xfrm>
            <a:off x="516698" y="1294194"/>
            <a:ext cx="5824604" cy="1569660"/>
          </a:xfrm>
          <a:prstGeom prst="rect">
            <a:avLst/>
          </a:prstGeom>
          <a:noFill/>
        </p:spPr>
        <p:txBody>
          <a:bodyPr wrap="square">
            <a:spAutoFit/>
          </a:bodyPr>
          <a:lstStyle/>
          <a:p>
            <a:pPr marL="0" marR="59690" algn="just">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The Trainer Candidate Portfolio is a way of organizing the </a:t>
            </a:r>
            <a:r>
              <a:rPr lang="en-US" sz="1200" dirty="0">
                <a:effectLst/>
                <a:latin typeface="Book Antiqua" panose="02040602050305030304" pitchFamily="18" charset="0"/>
                <a:ea typeface="Arial" panose="020B0604020202020204" pitchFamily="34" charset="0"/>
                <a:cs typeface="Arial" panose="020B0604020202020204" pitchFamily="34" charset="0"/>
              </a:rPr>
              <a:t>credentialing process. It is</a:t>
            </a: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developed over time through the credentialing process and documents your practice, the ways you use the Person Centered Training© (PCT©) skills, and what you learn from your practice.</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0" marR="59690" algn="just">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0" marR="59690" algn="just">
              <a:spcBef>
                <a:spcPts val="0"/>
              </a:spcBef>
              <a:spcAft>
                <a:spcPts val="0"/>
              </a:spcAft>
            </a:pPr>
            <a:r>
              <a:rPr lang="en-US" sz="1200" dirty="0">
                <a:solidFill>
                  <a:srgbClr val="000000"/>
                </a:solidFill>
                <a:latin typeface="Book Antiqua" panose="02040602050305030304" pitchFamily="18" charset="0"/>
                <a:ea typeface="Arial" panose="020B0604020202020204" pitchFamily="34" charset="0"/>
                <a:cs typeface="Arial" panose="020B0604020202020204" pitchFamily="34" charset="0"/>
              </a:rPr>
              <a:t>We recommend engaging with each of the following exercises. </a:t>
            </a: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For each skill, capture detailed examples, information, samples, notes, pictures, and/or stories. </a:t>
            </a:r>
            <a:r>
              <a:rPr lang="en-US" sz="1200" dirty="0">
                <a:solidFill>
                  <a:srgbClr val="000000"/>
                </a:solidFill>
                <a:latin typeface="Book Antiqua" panose="02040602050305030304" pitchFamily="18" charset="0"/>
                <a:ea typeface="Arial" panose="020B0604020202020204" pitchFamily="34" charset="0"/>
                <a:cs typeface="Arial" panose="020B0604020202020204" pitchFamily="34" charset="0"/>
              </a:rPr>
              <a:t>Detailed information on each skill can be found on the TLCPCP website.</a:t>
            </a: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p:txBody>
      </p:sp>
      <p:graphicFrame>
        <p:nvGraphicFramePr>
          <p:cNvPr id="5" name="Table 5" descr="Checklist">
            <a:extLst>
              <a:ext uri="{FF2B5EF4-FFF2-40B4-BE49-F238E27FC236}">
                <a16:creationId xmlns:a16="http://schemas.microsoft.com/office/drawing/2014/main" id="{72B19042-9F35-41F7-8202-87D7E5538A51}"/>
              </a:ext>
            </a:extLst>
          </p:cNvPr>
          <p:cNvGraphicFramePr>
            <a:graphicFrameLocks noGrp="1"/>
          </p:cNvGraphicFramePr>
          <p:nvPr>
            <p:extLst>
              <p:ext uri="{D42A27DB-BD31-4B8C-83A1-F6EECF244321}">
                <p14:modId xmlns:p14="http://schemas.microsoft.com/office/powerpoint/2010/main" val="214654823"/>
              </p:ext>
            </p:extLst>
          </p:nvPr>
        </p:nvGraphicFramePr>
        <p:xfrm>
          <a:off x="603492" y="2902481"/>
          <a:ext cx="5560596" cy="3022600"/>
        </p:xfrm>
        <a:graphic>
          <a:graphicData uri="http://schemas.openxmlformats.org/drawingml/2006/table">
            <a:tbl>
              <a:tblPr firstRow="1" bandRow="1">
                <a:tableStyleId>{5940675A-B579-460E-94D1-54222C63F5DA}</a:tableStyleId>
              </a:tblPr>
              <a:tblGrid>
                <a:gridCol w="1853532">
                  <a:extLst>
                    <a:ext uri="{9D8B030D-6E8A-4147-A177-3AD203B41FA5}">
                      <a16:colId xmlns:a16="http://schemas.microsoft.com/office/drawing/2014/main" val="1366464553"/>
                    </a:ext>
                  </a:extLst>
                </a:gridCol>
                <a:gridCol w="1853532">
                  <a:extLst>
                    <a:ext uri="{9D8B030D-6E8A-4147-A177-3AD203B41FA5}">
                      <a16:colId xmlns:a16="http://schemas.microsoft.com/office/drawing/2014/main" val="3303859086"/>
                    </a:ext>
                  </a:extLst>
                </a:gridCol>
                <a:gridCol w="1853532">
                  <a:extLst>
                    <a:ext uri="{9D8B030D-6E8A-4147-A177-3AD203B41FA5}">
                      <a16:colId xmlns:a16="http://schemas.microsoft.com/office/drawing/2014/main" val="3787266005"/>
                    </a:ext>
                  </a:extLst>
                </a:gridCol>
              </a:tblGrid>
              <a:tr h="370840">
                <a:tc>
                  <a:txBody>
                    <a:bodyPr/>
                    <a:lstStyle/>
                    <a:p>
                      <a:pPr algn="ctr"/>
                      <a:r>
                        <a:rPr lang="en-US" sz="1200" dirty="0">
                          <a:solidFill>
                            <a:schemeClr val="accent2">
                              <a:lumMod val="75000"/>
                            </a:schemeClr>
                          </a:solidFill>
                          <a:latin typeface="Book Antiqua" panose="02040602050305030304" pitchFamily="18" charset="0"/>
                          <a:cs typeface="Arial" panose="020B0604020202020204" pitchFamily="34" charset="0"/>
                        </a:rPr>
                        <a:t>PCT© Trainer Candidate One Page Description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rgbClr val="205394"/>
                          </a:solidFill>
                          <a:latin typeface="Book Antiqua" panose="02040602050305030304" pitchFamily="18" charset="0"/>
                          <a:cs typeface="Arial" panose="020B0604020202020204" pitchFamily="34" charset="0"/>
                        </a:rPr>
                        <a:t>Learning Styles 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chemeClr val="accent2">
                              <a:lumMod val="75000"/>
                            </a:schemeClr>
                          </a:solidFill>
                          <a:latin typeface="Book Antiqua" panose="02040602050305030304" pitchFamily="18" charset="0"/>
                          <a:cs typeface="Arial" panose="020B0604020202020204" pitchFamily="34" charset="0"/>
                        </a:rPr>
                        <a:t>2 One Page Descriptions with someone you support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4020439"/>
                  </a:ext>
                </a:extLst>
              </a:tr>
              <a:tr h="370840">
                <a:tc>
                  <a:txBody>
                    <a:bodyPr/>
                    <a:lstStyle/>
                    <a:p>
                      <a:pPr algn="ctr"/>
                      <a:r>
                        <a:rPr lang="en-US" sz="1200" dirty="0">
                          <a:solidFill>
                            <a:schemeClr val="accent2">
                              <a:lumMod val="75000"/>
                            </a:schemeClr>
                          </a:solidFill>
                          <a:latin typeface="Book Antiqua" panose="02040602050305030304" pitchFamily="18" charset="0"/>
                          <a:cs typeface="Arial" panose="020B0604020202020204" pitchFamily="34" charset="0"/>
                        </a:rPr>
                        <a:t>Your Person Centered Descriptions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rgbClr val="205394"/>
                          </a:solidFill>
                          <a:latin typeface="Book Antiqua" panose="02040602050305030304" pitchFamily="18" charset="0"/>
                          <a:cs typeface="Arial" panose="020B0604020202020204" pitchFamily="34" charset="0"/>
                        </a:rPr>
                        <a:t>Person Centered Description of someone you support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chemeClr val="accent2">
                              <a:lumMod val="75000"/>
                            </a:schemeClr>
                          </a:solidFill>
                          <a:latin typeface="Book Antiqua" panose="02040602050305030304" pitchFamily="18" charset="0"/>
                          <a:cs typeface="Arial" panose="020B0604020202020204" pitchFamily="34" charset="0"/>
                        </a:rPr>
                        <a:t>Important TO</a:t>
                      </a:r>
                    </a:p>
                    <a:p>
                      <a:pPr algn="ctr"/>
                      <a:r>
                        <a:rPr lang="en-US" sz="1200" dirty="0">
                          <a:solidFill>
                            <a:schemeClr val="accent2">
                              <a:lumMod val="75000"/>
                            </a:schemeClr>
                          </a:solidFill>
                          <a:latin typeface="Book Antiqua" panose="02040602050305030304" pitchFamily="18" charset="0"/>
                          <a:cs typeface="Arial" panose="020B0604020202020204" pitchFamily="34" charset="0"/>
                        </a:rPr>
                        <a:t>Important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73723263"/>
                  </a:ext>
                </a:extLst>
              </a:tr>
              <a:tr h="370840">
                <a:tc>
                  <a:txBody>
                    <a:bodyPr/>
                    <a:lstStyle/>
                    <a:p>
                      <a:pPr algn="ctr"/>
                      <a:r>
                        <a:rPr lang="en-US" sz="1200" dirty="0">
                          <a:solidFill>
                            <a:schemeClr val="accent2">
                              <a:lumMod val="75000"/>
                            </a:schemeClr>
                          </a:solidFill>
                          <a:latin typeface="Book Antiqua" panose="02040602050305030304" pitchFamily="18" charset="0"/>
                          <a:cs typeface="Arial" panose="020B0604020202020204" pitchFamily="34" charset="0"/>
                        </a:rPr>
                        <a:t>Two Minute Drill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rgbClr val="205394"/>
                          </a:solidFill>
                          <a:latin typeface="Book Antiqua" panose="02040602050305030304" pitchFamily="18" charset="0"/>
                          <a:cs typeface="Arial" panose="020B0604020202020204" pitchFamily="34" charset="0"/>
                        </a:rPr>
                        <a:t>Relationship Map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chemeClr val="accent2">
                              <a:lumMod val="75000"/>
                            </a:schemeClr>
                          </a:solidFill>
                          <a:latin typeface="Book Antiqua" panose="02040602050305030304" pitchFamily="18" charset="0"/>
                          <a:cs typeface="Arial" panose="020B0604020202020204" pitchFamily="34" charset="0"/>
                        </a:rPr>
                        <a:t>Working</a:t>
                      </a:r>
                    </a:p>
                    <a:p>
                      <a:pPr algn="ctr"/>
                      <a:r>
                        <a:rPr lang="en-US" sz="1200" dirty="0">
                          <a:solidFill>
                            <a:schemeClr val="accent2">
                              <a:lumMod val="75000"/>
                            </a:schemeClr>
                          </a:solidFill>
                          <a:latin typeface="Book Antiqua" panose="02040602050305030304" pitchFamily="18" charset="0"/>
                          <a:cs typeface="Arial" panose="020B0604020202020204" pitchFamily="34" charset="0"/>
                        </a:rPr>
                        <a:t>Not Working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00022721"/>
                  </a:ext>
                </a:extLst>
              </a:tr>
              <a:tr h="370840">
                <a:tc>
                  <a:txBody>
                    <a:bodyPr/>
                    <a:lstStyle/>
                    <a:p>
                      <a:pPr algn="ctr"/>
                      <a:r>
                        <a:rPr lang="en-US" sz="1200" dirty="0">
                          <a:solidFill>
                            <a:schemeClr val="accent2">
                              <a:lumMod val="75000"/>
                            </a:schemeClr>
                          </a:solidFill>
                          <a:latin typeface="Book Antiqua" panose="02040602050305030304" pitchFamily="18" charset="0"/>
                          <a:cs typeface="Arial" panose="020B0604020202020204" pitchFamily="34" charset="0"/>
                        </a:rPr>
                        <a:t>4 + 1 Questions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rgbClr val="205394"/>
                          </a:solidFill>
                          <a:latin typeface="Book Antiqua" panose="02040602050305030304" pitchFamily="18" charset="0"/>
                          <a:cs typeface="Arial" panose="020B0604020202020204" pitchFamily="34" charset="0"/>
                        </a:rPr>
                        <a:t>Learning Log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chemeClr val="accent2">
                              <a:lumMod val="75000"/>
                            </a:schemeClr>
                          </a:solidFill>
                          <a:latin typeface="Book Antiqua" panose="02040602050305030304" pitchFamily="18" charset="0"/>
                          <a:cs typeface="Arial" panose="020B0604020202020204" pitchFamily="34" charset="0"/>
                        </a:rPr>
                        <a:t>Communication Chart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92233315"/>
                  </a:ext>
                </a:extLst>
              </a:tr>
              <a:tr h="370840">
                <a:tc>
                  <a:txBody>
                    <a:bodyPr/>
                    <a:lstStyle/>
                    <a:p>
                      <a:pPr algn="ctr"/>
                      <a:r>
                        <a:rPr lang="en-US" sz="1200" dirty="0">
                          <a:solidFill>
                            <a:schemeClr val="accent2">
                              <a:lumMod val="75000"/>
                            </a:schemeClr>
                          </a:solidFill>
                          <a:latin typeface="Book Antiqua" panose="02040602050305030304" pitchFamily="18" charset="0"/>
                          <a:cs typeface="Arial" panose="020B0604020202020204" pitchFamily="34" charset="0"/>
                        </a:rPr>
                        <a:t>Donut Sort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rgbClr val="205394"/>
                          </a:solidFill>
                          <a:latin typeface="Book Antiqua" panose="02040602050305030304" pitchFamily="18" charset="0"/>
                          <a:cs typeface="Arial" panose="020B0604020202020204" pitchFamily="34" charset="0"/>
                        </a:rPr>
                        <a:t>Morning Ritual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chemeClr val="accent2">
                              <a:lumMod val="75000"/>
                            </a:schemeClr>
                          </a:solidFill>
                          <a:latin typeface="Book Antiqua" panose="02040602050305030304" pitchFamily="18" charset="0"/>
                          <a:cs typeface="Arial" panose="020B0604020202020204" pitchFamily="34" charset="0"/>
                        </a:rPr>
                        <a:t>Good Day</a:t>
                      </a:r>
                    </a:p>
                    <a:p>
                      <a:pPr algn="ctr"/>
                      <a:r>
                        <a:rPr lang="en-US" sz="1200" dirty="0">
                          <a:solidFill>
                            <a:schemeClr val="accent2">
                              <a:lumMod val="75000"/>
                            </a:schemeClr>
                          </a:solidFill>
                          <a:latin typeface="Book Antiqua" panose="02040602050305030304" pitchFamily="18" charset="0"/>
                          <a:cs typeface="Arial" panose="020B0604020202020204" pitchFamily="34" charset="0"/>
                        </a:rPr>
                        <a:t>Bad 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11970001"/>
                  </a:ext>
                </a:extLst>
              </a:tr>
              <a:tr h="370840">
                <a:tc>
                  <a:txBody>
                    <a:bodyPr/>
                    <a:lstStyle/>
                    <a:p>
                      <a:pPr algn="ctr"/>
                      <a:r>
                        <a:rPr lang="en-US" sz="1200" dirty="0">
                          <a:solidFill>
                            <a:schemeClr val="accent2">
                              <a:lumMod val="75000"/>
                            </a:schemeClr>
                          </a:solidFill>
                          <a:latin typeface="Book Antiqua" panose="02040602050305030304" pitchFamily="18" charset="0"/>
                          <a:cs typeface="Arial" panose="020B0604020202020204" pitchFamily="34" charset="0"/>
                        </a:rPr>
                        <a:t>Matching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solidFill>
                            <a:srgbClr val="205394"/>
                          </a:solidFill>
                          <a:latin typeface="Book Antiqua" panose="02040602050305030304" pitchFamily="18" charset="0"/>
                          <a:cs typeface="Arial" panose="020B0604020202020204" pitchFamily="34" charset="0"/>
                        </a:rPr>
                        <a:t>PCT Trainer One Page Description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solidFill>
                          <a:srgbClr val="810131"/>
                        </a:solidFill>
                        <a:latin typeface="Book Antiqua" panose="02040602050305030304" pitchFamily="18"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8355327"/>
                  </a:ext>
                </a:extLst>
              </a:tr>
            </a:tbl>
          </a:graphicData>
        </a:graphic>
      </p:graphicFrame>
      <p:pic>
        <p:nvPicPr>
          <p:cNvPr id="19" name="Graphic 18" descr="Earth globe: Americas with solid fill">
            <a:extLst>
              <a:ext uri="{FF2B5EF4-FFF2-40B4-BE49-F238E27FC236}">
                <a16:creationId xmlns:a16="http://schemas.microsoft.com/office/drawing/2014/main" id="{AC2DBB18-C4B0-465F-9655-F5197B3B76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698" y="6107113"/>
            <a:ext cx="457200" cy="457200"/>
          </a:xfrm>
          <a:prstGeom prst="rect">
            <a:avLst/>
          </a:prstGeom>
        </p:spPr>
      </p:pic>
      <p:sp>
        <p:nvSpPr>
          <p:cNvPr id="18" name="TextBox 17">
            <a:extLst>
              <a:ext uri="{FF2B5EF4-FFF2-40B4-BE49-F238E27FC236}">
                <a16:creationId xmlns:a16="http://schemas.microsoft.com/office/drawing/2014/main" id="{56FA85FF-CD3B-4552-B273-55E928D0A2F7}"/>
              </a:ext>
            </a:extLst>
          </p:cNvPr>
          <p:cNvSpPr txBox="1"/>
          <p:nvPr/>
        </p:nvSpPr>
        <p:spPr>
          <a:xfrm>
            <a:off x="929447" y="6196435"/>
            <a:ext cx="5962678" cy="276999"/>
          </a:xfrm>
          <a:prstGeom prst="rect">
            <a:avLst/>
          </a:prstGeom>
          <a:noFill/>
        </p:spPr>
        <p:txBody>
          <a:bodyPr wrap="square">
            <a:spAutoFit/>
          </a:bodyPr>
          <a:lstStyle/>
          <a:p>
            <a:pPr marL="0" marR="59690">
              <a:spcBef>
                <a:spcPts val="0"/>
              </a:spcBef>
              <a:spcAft>
                <a:spcPts val="0"/>
              </a:spcAft>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See </a:t>
            </a:r>
            <a:r>
              <a:rPr lang="en-US" sz="1200" b="1" dirty="0">
                <a:effectLst/>
                <a:latin typeface="Book Antiqua" panose="02040602050305030304" pitchFamily="18" charset="0"/>
                <a:ea typeface="Arial" panose="020B0604020202020204" pitchFamily="34" charset="0"/>
                <a:cs typeface="Arial" panose="020B0604020202020204" pitchFamily="34" charset="0"/>
              </a:rPr>
              <a:t>PCT© Trainer Candidate Portfolio Checklist on TLCPCP website.</a:t>
            </a:r>
            <a:endParaRPr lang="en-US" sz="1200" b="1" dirty="0">
              <a:effectLst/>
              <a:latin typeface="Book Antiqua" panose="02040602050305030304" pitchFamily="18" charset="0"/>
              <a:ea typeface="Cambria" panose="02040503050406030204" pitchFamily="18" charset="0"/>
              <a:cs typeface="Arial" panose="020B0604020202020204" pitchFamily="34" charset="0"/>
            </a:endParaRPr>
          </a:p>
        </p:txBody>
      </p:sp>
      <p:graphicFrame>
        <p:nvGraphicFramePr>
          <p:cNvPr id="2" name="Table 2" descr="Have consent and remove identifying information">
            <a:extLst>
              <a:ext uri="{FF2B5EF4-FFF2-40B4-BE49-F238E27FC236}">
                <a16:creationId xmlns:a16="http://schemas.microsoft.com/office/drawing/2014/main" id="{536CF89C-0607-474A-9741-FD5C5F34FBC4}"/>
              </a:ext>
            </a:extLst>
          </p:cNvPr>
          <p:cNvGraphicFramePr>
            <a:graphicFrameLocks noGrp="1"/>
          </p:cNvGraphicFramePr>
          <p:nvPr>
            <p:extLst>
              <p:ext uri="{D42A27DB-BD31-4B8C-83A1-F6EECF244321}">
                <p14:modId xmlns:p14="http://schemas.microsoft.com/office/powerpoint/2010/main" val="2529468109"/>
              </p:ext>
            </p:extLst>
          </p:nvPr>
        </p:nvGraphicFramePr>
        <p:xfrm>
          <a:off x="603492" y="7460235"/>
          <a:ext cx="5560596" cy="457200"/>
        </p:xfrm>
        <a:graphic>
          <a:graphicData uri="http://schemas.openxmlformats.org/drawingml/2006/table">
            <a:tbl>
              <a:tblPr firstRow="1" bandRow="1">
                <a:tableStyleId>{5C22544A-7EE6-4342-B048-85BDC9FD1C3A}</a:tableStyleId>
              </a:tblPr>
              <a:tblGrid>
                <a:gridCol w="2780298">
                  <a:extLst>
                    <a:ext uri="{9D8B030D-6E8A-4147-A177-3AD203B41FA5}">
                      <a16:colId xmlns:a16="http://schemas.microsoft.com/office/drawing/2014/main" val="4039250271"/>
                    </a:ext>
                  </a:extLst>
                </a:gridCol>
                <a:gridCol w="2780298">
                  <a:extLst>
                    <a:ext uri="{9D8B030D-6E8A-4147-A177-3AD203B41FA5}">
                      <a16:colId xmlns:a16="http://schemas.microsoft.com/office/drawing/2014/main" val="1904337116"/>
                    </a:ext>
                  </a:extLst>
                </a:gridCol>
              </a:tblGrid>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u="none" strike="noStrike" dirty="0">
                          <a:solidFill>
                            <a:schemeClr val="tx1"/>
                          </a:solidFill>
                          <a:effectLst/>
                          <a:latin typeface="Arial" panose="020B0604020202020204" pitchFamily="34" charset="0"/>
                          <a:ea typeface="Arial" panose="020B0604020202020204" pitchFamily="34" charset="0"/>
                          <a:cs typeface="Arial" panose="020B0604020202020204" pitchFamily="34" charset="0"/>
                        </a:rPr>
                        <a:t>Have their consent to share with the Mentor Trainer</a:t>
                      </a:r>
                      <a:endParaRPr lang="en-US" sz="1200" b="0" u="none" strike="noStrike"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a:lnL w="19050" cap="flat" cmpd="sng" algn="ctr">
                      <a:solidFill>
                        <a:srgbClr val="810131"/>
                      </a:solidFill>
                      <a:prstDash val="solid"/>
                      <a:round/>
                      <a:headEnd type="none" w="med" len="med"/>
                      <a:tailEnd type="none" w="med" len="med"/>
                    </a:lnL>
                    <a:lnR w="19050" cap="flat" cmpd="sng" algn="ctr">
                      <a:solidFill>
                        <a:srgbClr val="81013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u="none" strike="noStrike" dirty="0">
                          <a:solidFill>
                            <a:schemeClr val="tx1"/>
                          </a:solidFill>
                          <a:effectLst/>
                          <a:latin typeface="Arial" panose="020B0604020202020204" pitchFamily="34" charset="0"/>
                          <a:ea typeface="Arial" panose="020B0604020202020204" pitchFamily="34" charset="0"/>
                          <a:cs typeface="Arial" panose="020B0604020202020204" pitchFamily="34" charset="0"/>
                        </a:rPr>
                        <a:t>Remove names and identifying information</a:t>
                      </a:r>
                      <a:endParaRPr lang="en-US" sz="1200" b="0" u="none" strike="noStrike"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txBody>
                  <a:tcPr>
                    <a:lnL w="19050" cap="flat" cmpd="sng" algn="ctr">
                      <a:solidFill>
                        <a:srgbClr val="810131"/>
                      </a:solidFill>
                      <a:prstDash val="solid"/>
                      <a:round/>
                      <a:headEnd type="none" w="med" len="med"/>
                      <a:tailEnd type="none" w="med" len="med"/>
                    </a:lnL>
                    <a:lnR w="19050" cap="flat" cmpd="sng" algn="ctr">
                      <a:solidFill>
                        <a:srgbClr val="81013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452018"/>
                  </a:ext>
                </a:extLst>
              </a:tr>
            </a:tbl>
          </a:graphicData>
        </a:graphic>
      </p:graphicFrame>
      <p:sp>
        <p:nvSpPr>
          <p:cNvPr id="14" name="Rectangle 13">
            <a:extLst>
              <a:ext uri="{FF2B5EF4-FFF2-40B4-BE49-F238E27FC236}">
                <a16:creationId xmlns:a16="http://schemas.microsoft.com/office/drawing/2014/main" id="{0E7CA61E-91F0-4A9F-9CD1-606AF5E084BB}"/>
              </a:ext>
              <a:ext uri="{C183D7F6-B498-43B3-948B-1728B52AA6E4}">
                <adec:decorative xmlns:adec="http://schemas.microsoft.com/office/drawing/2017/decorative" val="1"/>
              </a:ext>
            </a:extLst>
          </p:cNvPr>
          <p:cNvSpPr/>
          <p:nvPr/>
        </p:nvSpPr>
        <p:spPr>
          <a:xfrm>
            <a:off x="292543" y="6736484"/>
            <a:ext cx="6235257" cy="1413369"/>
          </a:xfrm>
          <a:prstGeom prst="rect">
            <a:avLst/>
          </a:prstGeom>
          <a:solidFill>
            <a:schemeClr val="accent6">
              <a:lumMod val="20000"/>
              <a:lumOff val="80000"/>
              <a:alpha val="3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ate Placeholder 30">
            <a:extLst>
              <a:ext uri="{FF2B5EF4-FFF2-40B4-BE49-F238E27FC236}">
                <a16:creationId xmlns:a16="http://schemas.microsoft.com/office/drawing/2014/main" id="{FA99065D-8A48-4D9C-8960-495A9026F265}"/>
              </a:ext>
            </a:extLst>
          </p:cNvPr>
          <p:cNvSpPr>
            <a:spLocks noGrp="1"/>
          </p:cNvSpPr>
          <p:nvPr>
            <p:ph type="dt" sz="half" idx="10"/>
          </p:nvPr>
        </p:nvSpPr>
        <p:spPr/>
        <p:txBody>
          <a:bodyPr/>
          <a:lstStyle/>
          <a:p>
            <a:fld id="{E20958FF-7BC5-47CC-817E-AB1651400462}" type="datetime1">
              <a:rPr lang="en-US" smtClean="0">
                <a:latin typeface="Arial" panose="020B0604020202020204" pitchFamily="34" charset="0"/>
                <a:cs typeface="Arial" panose="020B0604020202020204" pitchFamily="34" charset="0"/>
              </a:rPr>
              <a:t>4/17/2023</a:t>
            </a:fld>
            <a:endParaRPr lang="en-US" dirty="0">
              <a:latin typeface="Arial" panose="020B0604020202020204" pitchFamily="34" charset="0"/>
              <a:cs typeface="Arial" panose="020B0604020202020204" pitchFamily="34" charset="0"/>
            </a:endParaRPr>
          </a:p>
        </p:txBody>
      </p:sp>
      <p:sp>
        <p:nvSpPr>
          <p:cNvPr id="34" name="Footer Placeholder 33">
            <a:extLst>
              <a:ext uri="{FF2B5EF4-FFF2-40B4-BE49-F238E27FC236}">
                <a16:creationId xmlns:a16="http://schemas.microsoft.com/office/drawing/2014/main" id="{22DE7193-9ADD-43B4-A49F-FF0A31EDB486}"/>
              </a:ext>
            </a:extLst>
          </p:cNvPr>
          <p:cNvSpPr>
            <a:spLocks noGrp="1"/>
          </p:cNvSpPr>
          <p:nvPr>
            <p:ph type="ftr" sz="quarter" idx="11"/>
          </p:nvPr>
        </p:nvSpPr>
        <p:spPr/>
        <p:txBody>
          <a:bodyPr/>
          <a:lstStyle/>
          <a:p>
            <a:r>
              <a:rPr lang="en-US" dirty="0"/>
              <a:t>TLCPCP</a:t>
            </a:r>
          </a:p>
        </p:txBody>
      </p:sp>
      <p:sp>
        <p:nvSpPr>
          <p:cNvPr id="33" name="Slide Number Placeholder 32">
            <a:extLst>
              <a:ext uri="{FF2B5EF4-FFF2-40B4-BE49-F238E27FC236}">
                <a16:creationId xmlns:a16="http://schemas.microsoft.com/office/drawing/2014/main" id="{8EE68E8B-905C-43CD-9D08-D2EB2F309E24}"/>
              </a:ext>
            </a:extLst>
          </p:cNvPr>
          <p:cNvSpPr>
            <a:spLocks noGrp="1"/>
          </p:cNvSpPr>
          <p:nvPr>
            <p:ph type="sldNum" sz="quarter" idx="12"/>
          </p:nvPr>
        </p:nvSpPr>
        <p:spPr/>
        <p:txBody>
          <a:bodyPr/>
          <a:lstStyle/>
          <a:p>
            <a:fld id="{1CB229C6-E506-40ED-B870-0351F69C23CD}" type="slidenum">
              <a:rPr lang="en-US" smtClean="0">
                <a:latin typeface="Arial" panose="020B0604020202020204" pitchFamily="34" charset="0"/>
                <a:cs typeface="Arial" panose="020B0604020202020204" pitchFamily="34" charset="0"/>
              </a:rPr>
              <a:t>13</a:t>
            </a:fld>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5595102-191B-4B18-B936-D14FE8A82EA5}"/>
              </a:ext>
            </a:extLst>
          </p:cNvPr>
          <p:cNvSpPr txBox="1"/>
          <p:nvPr/>
        </p:nvSpPr>
        <p:spPr>
          <a:xfrm>
            <a:off x="516698" y="6850206"/>
            <a:ext cx="5824604" cy="1384995"/>
          </a:xfrm>
          <a:prstGeom prst="rect">
            <a:avLst/>
          </a:prstGeom>
          <a:noFill/>
        </p:spPr>
        <p:txBody>
          <a:bodyPr wrap="square">
            <a:spAutoFit/>
          </a:bodyPr>
          <a:lstStyle/>
          <a:p>
            <a:pPr marL="0" marR="59690">
              <a:spcBef>
                <a:spcPts val="0"/>
              </a:spcBef>
              <a:spcAft>
                <a:spcPts val="0"/>
              </a:spcAft>
            </a:pPr>
            <a:r>
              <a:rPr lang="en-US" sz="1200" b="1" dirty="0">
                <a:effectLst/>
                <a:latin typeface="Book Antiqua" panose="02040602050305030304" pitchFamily="18" charset="0"/>
                <a:ea typeface="Arial" panose="020B0604020202020204" pitchFamily="34" charset="0"/>
                <a:cs typeface="Arial" panose="020B0604020202020204" pitchFamily="34" charset="0"/>
              </a:rPr>
              <a:t>All material, documents, and samples developed with someone you support must either:</a:t>
            </a:r>
          </a:p>
          <a:p>
            <a:pPr marL="0" marR="59690">
              <a:spcBef>
                <a:spcPts val="0"/>
              </a:spcBef>
              <a:spcAft>
                <a:spcPts val="0"/>
              </a:spcAft>
            </a:pPr>
            <a:endParaRPr lang="en-US" sz="1200" dirty="0">
              <a:latin typeface="Book Antiqua" panose="02040602050305030304" pitchFamily="18" charset="0"/>
              <a:ea typeface="Cambria" panose="02040503050406030204" pitchFamily="18" charset="0"/>
              <a:cs typeface="Arial" panose="020B0604020202020204" pitchFamily="34" charset="0"/>
            </a:endParaRPr>
          </a:p>
          <a:p>
            <a:pPr marL="0" marR="59690">
              <a:spcBef>
                <a:spcPts val="0"/>
              </a:spcBef>
              <a:spcAft>
                <a:spcPts val="0"/>
              </a:spcAft>
            </a:pP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0" marR="59690">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0" marR="59690">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 </a:t>
            </a:r>
          </a:p>
          <a:p>
            <a:pPr marL="0" marR="59690">
              <a:spcBef>
                <a:spcPts val="0"/>
              </a:spcBef>
              <a:spcAft>
                <a:spcPts val="0"/>
              </a:spcAft>
            </a:pPr>
            <a:endParaRPr lang="en-US" sz="1200" dirty="0">
              <a:effectLst/>
              <a:latin typeface="Book Antiqua" panose="020406020503050303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55270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1637ED-9E5D-9E5D-4392-31D316753C60}"/>
              </a:ext>
            </a:extLst>
          </p:cNvPr>
          <p:cNvPicPr>
            <a:picLocks noChangeAspect="1"/>
          </p:cNvPicPr>
          <p:nvPr/>
        </p:nvPicPr>
        <p:blipFill>
          <a:blip r:embed="rId2"/>
          <a:stretch>
            <a:fillRect/>
          </a:stretch>
        </p:blipFill>
        <p:spPr>
          <a:xfrm>
            <a:off x="-1" y="0"/>
            <a:ext cx="6857999" cy="9144000"/>
          </a:xfrm>
          <a:prstGeom prst="rect">
            <a:avLst/>
          </a:prstGeom>
        </p:spPr>
      </p:pic>
      <p:sp>
        <p:nvSpPr>
          <p:cNvPr id="5" name="Title 1">
            <a:extLst>
              <a:ext uri="{FF2B5EF4-FFF2-40B4-BE49-F238E27FC236}">
                <a16:creationId xmlns:a16="http://schemas.microsoft.com/office/drawing/2014/main" id="{D724539D-9F25-492B-BA42-A531587D57A8}"/>
              </a:ext>
            </a:extLst>
          </p:cNvPr>
          <p:cNvSpPr txBox="1">
            <a:spLocks noGrp="1"/>
          </p:cNvSpPr>
          <p:nvPr>
            <p:ph type="title" idx="4294967295"/>
          </p:nvPr>
        </p:nvSpPr>
        <p:spPr>
          <a:xfrm>
            <a:off x="369657" y="216082"/>
            <a:ext cx="5684034" cy="8257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05394"/>
                </a:solidFill>
                <a:effectLst/>
                <a:uLnTx/>
                <a:uFillTx/>
                <a:latin typeface="Book Antiqua" panose="02040602050305030304" pitchFamily="18" charset="0"/>
              </a:rPr>
              <a:t>PCT Portfolio continued</a:t>
            </a:r>
          </a:p>
        </p:txBody>
      </p:sp>
      <p:sp>
        <p:nvSpPr>
          <p:cNvPr id="28" name="Rectangle 27">
            <a:extLst>
              <a:ext uri="{FF2B5EF4-FFF2-40B4-BE49-F238E27FC236}">
                <a16:creationId xmlns:a16="http://schemas.microsoft.com/office/drawing/2014/main" id="{5D394C9E-5554-443B-926A-93C1DC3DD2ED}"/>
              </a:ext>
              <a:ext uri="{C183D7F6-B498-43B3-948B-1728B52AA6E4}">
                <adec:decorative xmlns:adec="http://schemas.microsoft.com/office/drawing/2017/decorative" val="1"/>
              </a:ext>
            </a:extLst>
          </p:cNvPr>
          <p:cNvSpPr/>
          <p:nvPr/>
        </p:nvSpPr>
        <p:spPr>
          <a:xfrm>
            <a:off x="132522" y="119270"/>
            <a:ext cx="6599582" cy="890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2" name="Title 1">
            <a:extLst>
              <a:ext uri="{FF2B5EF4-FFF2-40B4-BE49-F238E27FC236}">
                <a16:creationId xmlns:a16="http://schemas.microsoft.com/office/drawing/2014/main" id="{CD054FC3-85B0-DF69-B029-2528C9506272}"/>
              </a:ext>
            </a:extLst>
          </p:cNvPr>
          <p:cNvSpPr txBox="1">
            <a:spLocks/>
          </p:cNvSpPr>
          <p:nvPr/>
        </p:nvSpPr>
        <p:spPr>
          <a:xfrm>
            <a:off x="427396" y="190460"/>
            <a:ext cx="6304707" cy="8257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n-US" b="1" dirty="0">
                <a:solidFill>
                  <a:srgbClr val="205394"/>
                </a:solidFill>
                <a:latin typeface="Book Antiqua" panose="02040602050305030304" pitchFamily="18" charset="0"/>
              </a:rPr>
              <a:t>Person Centered Descriptions</a:t>
            </a:r>
          </a:p>
        </p:txBody>
      </p:sp>
      <p:sp>
        <p:nvSpPr>
          <p:cNvPr id="14" name="TextBox 13">
            <a:extLst>
              <a:ext uri="{FF2B5EF4-FFF2-40B4-BE49-F238E27FC236}">
                <a16:creationId xmlns:a16="http://schemas.microsoft.com/office/drawing/2014/main" id="{395545BC-C27B-4B70-B3B1-4425CF7F4287}"/>
              </a:ext>
            </a:extLst>
          </p:cNvPr>
          <p:cNvSpPr txBox="1"/>
          <p:nvPr/>
        </p:nvSpPr>
        <p:spPr>
          <a:xfrm>
            <a:off x="369657" y="648858"/>
            <a:ext cx="6118686" cy="757602"/>
          </a:xfrm>
          <a:prstGeom prst="rect">
            <a:avLst/>
          </a:prstGeom>
          <a:noFill/>
        </p:spPr>
        <p:txBody>
          <a:bodyPr wrap="square">
            <a:noAutofit/>
          </a:bodyPr>
          <a:lstStyle/>
          <a:p>
            <a:pPr marL="0" marR="1254760">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63500" marR="0" algn="just">
              <a:spcBef>
                <a:spcPts val="20"/>
              </a:spcBef>
              <a:spcAft>
                <a:spcPts val="0"/>
              </a:spcAft>
            </a:pPr>
            <a:r>
              <a:rPr lang="en-US" sz="1200" dirty="0">
                <a:effectLst/>
                <a:latin typeface="Book Antiqua" panose="02040602050305030304" pitchFamily="18" charset="0"/>
                <a:ea typeface="Cambria" panose="02040503050406030204" pitchFamily="18" charset="0"/>
                <a:cs typeface="Arial" panose="020B0604020202020204" pitchFamily="34" charset="0"/>
              </a:rPr>
              <a:t>Trainer Candidates will develop </a:t>
            </a:r>
            <a:r>
              <a:rPr lang="en-US" sz="1200" b="1" dirty="0">
                <a:effectLst/>
                <a:latin typeface="Book Antiqua" panose="02040602050305030304" pitchFamily="18" charset="0"/>
                <a:ea typeface="Cambria" panose="02040503050406030204" pitchFamily="18" charset="0"/>
                <a:cs typeface="Arial" panose="020B0604020202020204" pitchFamily="34" charset="0"/>
              </a:rPr>
              <a:t>2</a:t>
            </a:r>
            <a:r>
              <a:rPr lang="en-US" sz="1200" dirty="0">
                <a:effectLst/>
                <a:latin typeface="Book Antiqua" panose="02040602050305030304" pitchFamily="18" charset="0"/>
                <a:ea typeface="Cambria" panose="02040503050406030204" pitchFamily="18" charset="0"/>
                <a:cs typeface="Arial" panose="020B0604020202020204" pitchFamily="34" charset="0"/>
              </a:rPr>
              <a:t> Person Centered Descriptions:</a:t>
            </a:r>
          </a:p>
          <a:p>
            <a:pPr marL="63500" marR="0" algn="just">
              <a:spcBef>
                <a:spcPts val="20"/>
              </a:spcBef>
              <a:spcAft>
                <a:spcPts val="0"/>
              </a:spcAft>
            </a:pPr>
            <a:endParaRPr lang="en-US" sz="1200" dirty="0">
              <a:effectLst/>
              <a:latin typeface="Book Antiqua" panose="020406020503050303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86960BA1-056D-4CD6-8F3F-C4BC5E26EAC7}"/>
              </a:ext>
            </a:extLst>
          </p:cNvPr>
          <p:cNvSpPr txBox="1"/>
          <p:nvPr/>
        </p:nvSpPr>
        <p:spPr>
          <a:xfrm>
            <a:off x="1620681" y="1135245"/>
            <a:ext cx="1361349" cy="400110"/>
          </a:xfrm>
          <a:prstGeom prst="rect">
            <a:avLst/>
          </a:prstGeom>
          <a:noFill/>
        </p:spPr>
        <p:txBody>
          <a:bodyPr wrap="square" rtlCol="0">
            <a:spAutoFit/>
          </a:bodyPr>
          <a:lstStyle/>
          <a:p>
            <a:pPr algn="ctr"/>
            <a:r>
              <a:rPr lang="en-US" sz="2000" b="1" dirty="0">
                <a:solidFill>
                  <a:schemeClr val="accent2">
                    <a:lumMod val="75000"/>
                  </a:schemeClr>
                </a:solidFill>
                <a:latin typeface="Book Antiqua" panose="02040602050305030304" pitchFamily="18" charset="0"/>
              </a:rPr>
              <a:t>1.</a:t>
            </a:r>
          </a:p>
        </p:txBody>
      </p:sp>
      <p:sp>
        <p:nvSpPr>
          <p:cNvPr id="15" name="TextBox 14">
            <a:extLst>
              <a:ext uri="{FF2B5EF4-FFF2-40B4-BE49-F238E27FC236}">
                <a16:creationId xmlns:a16="http://schemas.microsoft.com/office/drawing/2014/main" id="{E4B985C9-D70E-418F-B865-9B2A26BCA9A3}"/>
              </a:ext>
            </a:extLst>
          </p:cNvPr>
          <p:cNvSpPr txBox="1"/>
          <p:nvPr/>
        </p:nvSpPr>
        <p:spPr>
          <a:xfrm>
            <a:off x="1494503" y="1535355"/>
            <a:ext cx="2834429" cy="486833"/>
          </a:xfrm>
          <a:prstGeom prst="rect">
            <a:avLst/>
          </a:prstGeom>
          <a:noFill/>
        </p:spPr>
        <p:txBody>
          <a:bodyPr wrap="square">
            <a:noAutofit/>
          </a:bodyPr>
          <a:lstStyle/>
          <a:p>
            <a:pPr marL="0" marR="1254760" algn="ctr">
              <a:spcBef>
                <a:spcPts val="0"/>
              </a:spcBef>
              <a:spcAft>
                <a:spcPts val="0"/>
              </a:spcAft>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A Person Centered Description about yourself</a:t>
            </a:r>
            <a:endParaRPr lang="en-US" sz="1200" b="1" dirty="0">
              <a:solidFill>
                <a:schemeClr val="accent2">
                  <a:lumMod val="75000"/>
                </a:schemeClr>
              </a:solidFill>
              <a:effectLst/>
              <a:latin typeface="Book Antiqua" panose="02040602050305030304" pitchFamily="18" charset="0"/>
              <a:ea typeface="Cambria" panose="02040503050406030204" pitchFamily="18" charset="0"/>
              <a:cs typeface="Arial" panose="020B0604020202020204" pitchFamily="34" charset="0"/>
            </a:endParaRPr>
          </a:p>
        </p:txBody>
      </p:sp>
      <p:sp>
        <p:nvSpPr>
          <p:cNvPr id="16" name="TextBox 15">
            <a:extLst>
              <a:ext uri="{FF2B5EF4-FFF2-40B4-BE49-F238E27FC236}">
                <a16:creationId xmlns:a16="http://schemas.microsoft.com/office/drawing/2014/main" id="{9C8AC22A-1394-4A28-8A3F-BF2845AF7F5C}"/>
              </a:ext>
            </a:extLst>
          </p:cNvPr>
          <p:cNvSpPr txBox="1"/>
          <p:nvPr/>
        </p:nvSpPr>
        <p:spPr>
          <a:xfrm>
            <a:off x="3645138" y="1120495"/>
            <a:ext cx="1198817" cy="400110"/>
          </a:xfrm>
          <a:prstGeom prst="rect">
            <a:avLst/>
          </a:prstGeom>
          <a:noFill/>
        </p:spPr>
        <p:txBody>
          <a:bodyPr wrap="square" rtlCol="0">
            <a:spAutoFit/>
          </a:bodyPr>
          <a:lstStyle/>
          <a:p>
            <a:pPr algn="ctr"/>
            <a:r>
              <a:rPr lang="en-US" sz="2000" b="1" dirty="0">
                <a:solidFill>
                  <a:schemeClr val="accent2">
                    <a:lumMod val="75000"/>
                  </a:schemeClr>
                </a:solidFill>
                <a:latin typeface="Book Antiqua" panose="02040602050305030304" pitchFamily="18" charset="0"/>
              </a:rPr>
              <a:t>2.</a:t>
            </a:r>
          </a:p>
        </p:txBody>
      </p:sp>
      <p:sp>
        <p:nvSpPr>
          <p:cNvPr id="17" name="TextBox 16">
            <a:extLst>
              <a:ext uri="{FF2B5EF4-FFF2-40B4-BE49-F238E27FC236}">
                <a16:creationId xmlns:a16="http://schemas.microsoft.com/office/drawing/2014/main" id="{D6D59C0A-CDB2-4FA7-9C51-984EE61FA142}"/>
              </a:ext>
            </a:extLst>
          </p:cNvPr>
          <p:cNvSpPr txBox="1"/>
          <p:nvPr/>
        </p:nvSpPr>
        <p:spPr>
          <a:xfrm>
            <a:off x="3429001" y="1536214"/>
            <a:ext cx="2957512" cy="486833"/>
          </a:xfrm>
          <a:prstGeom prst="rect">
            <a:avLst/>
          </a:prstGeom>
          <a:noFill/>
        </p:spPr>
        <p:txBody>
          <a:bodyPr wrap="square">
            <a:noAutofit/>
          </a:bodyPr>
          <a:lstStyle/>
          <a:p>
            <a:pPr marL="0" marR="1254760" algn="ctr">
              <a:spcBef>
                <a:spcPts val="0"/>
              </a:spcBef>
              <a:spcAft>
                <a:spcPts val="0"/>
              </a:spcAft>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A Person Centered Description about a person you support</a:t>
            </a:r>
            <a:endParaRPr lang="en-US" sz="1200" b="1" dirty="0">
              <a:solidFill>
                <a:schemeClr val="accent2">
                  <a:lumMod val="75000"/>
                </a:schemeClr>
              </a:solidFill>
              <a:effectLst/>
              <a:latin typeface="Book Antiqua" panose="02040602050305030304" pitchFamily="18" charset="0"/>
              <a:ea typeface="Cambria" panose="02040503050406030204" pitchFamily="18" charset="0"/>
              <a:cs typeface="Arial" panose="020B0604020202020204" pitchFamily="34" charset="0"/>
            </a:endParaRPr>
          </a:p>
        </p:txBody>
      </p:sp>
      <p:sp>
        <p:nvSpPr>
          <p:cNvPr id="7" name="TextBox 6">
            <a:extLst>
              <a:ext uri="{FF2B5EF4-FFF2-40B4-BE49-F238E27FC236}">
                <a16:creationId xmlns:a16="http://schemas.microsoft.com/office/drawing/2014/main" id="{742F668E-8411-47C2-B83F-AF9FE9D1CF15}"/>
              </a:ext>
            </a:extLst>
          </p:cNvPr>
          <p:cNvSpPr txBox="1"/>
          <p:nvPr/>
        </p:nvSpPr>
        <p:spPr>
          <a:xfrm>
            <a:off x="447630" y="2107440"/>
            <a:ext cx="5835508" cy="757602"/>
          </a:xfrm>
          <a:prstGeom prst="rect">
            <a:avLst/>
          </a:prstGeom>
          <a:noFill/>
        </p:spPr>
        <p:txBody>
          <a:bodyPr wrap="square">
            <a:noAutofit/>
          </a:bodyPr>
          <a:lstStyle/>
          <a:p>
            <a:pPr marL="0" marR="1254760">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63500" marR="0" algn="just">
              <a:spcBef>
                <a:spcPts val="20"/>
              </a:spcBef>
              <a:spcAft>
                <a:spcPts val="0"/>
              </a:spcAft>
            </a:pPr>
            <a:r>
              <a:rPr lang="en-US" sz="1200" dirty="0">
                <a:effectLst/>
                <a:latin typeface="Book Antiqua" panose="02040602050305030304" pitchFamily="18" charset="0"/>
                <a:ea typeface="Cambria" panose="02040503050406030204" pitchFamily="18" charset="0"/>
                <a:cs typeface="Arial" panose="020B0604020202020204" pitchFamily="34" charset="0"/>
              </a:rPr>
              <a:t>Use the PCT© skills to develop a Person Centered Description for yourself and one with the person you support. Include those who know and care about the person in focus, even when it is you!</a:t>
            </a:r>
          </a:p>
          <a:p>
            <a:pPr marL="63500" marR="0" algn="just">
              <a:spcBef>
                <a:spcPts val="20"/>
              </a:spcBef>
              <a:spcAft>
                <a:spcPts val="0"/>
              </a:spcAft>
            </a:pPr>
            <a:endParaRPr lang="en-US" sz="1200" dirty="0">
              <a:effectLst/>
              <a:latin typeface="Book Antiqua" panose="02040602050305030304" pitchFamily="18" charset="0"/>
              <a:ea typeface="Cambria" panose="02040503050406030204" pitchFamily="18" charset="0"/>
              <a:cs typeface="Arial" panose="020B0604020202020204" pitchFamily="34" charset="0"/>
            </a:endParaRPr>
          </a:p>
        </p:txBody>
      </p:sp>
      <p:pic>
        <p:nvPicPr>
          <p:cNvPr id="4" name="Graphic 3" descr="Earth globe: Americas with solid fill">
            <a:extLst>
              <a:ext uri="{FF2B5EF4-FFF2-40B4-BE49-F238E27FC236}">
                <a16:creationId xmlns:a16="http://schemas.microsoft.com/office/drawing/2014/main" id="{8643C352-1664-46C7-AA8D-13E2921DEF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488" y="3056104"/>
            <a:ext cx="457200" cy="457200"/>
          </a:xfrm>
          <a:prstGeom prst="rect">
            <a:avLst/>
          </a:prstGeom>
        </p:spPr>
      </p:pic>
      <p:sp>
        <p:nvSpPr>
          <p:cNvPr id="22" name="TextBox 21">
            <a:extLst>
              <a:ext uri="{FF2B5EF4-FFF2-40B4-BE49-F238E27FC236}">
                <a16:creationId xmlns:a16="http://schemas.microsoft.com/office/drawing/2014/main" id="{652B5B66-9E3B-452D-A0DB-2EAF41737BA4}"/>
              </a:ext>
            </a:extLst>
          </p:cNvPr>
          <p:cNvSpPr txBox="1"/>
          <p:nvPr/>
        </p:nvSpPr>
        <p:spPr>
          <a:xfrm>
            <a:off x="874910" y="3027528"/>
            <a:ext cx="6718081" cy="757602"/>
          </a:xfrm>
          <a:prstGeom prst="rect">
            <a:avLst/>
          </a:prstGeom>
          <a:noFill/>
        </p:spPr>
        <p:txBody>
          <a:bodyPr wrap="square">
            <a:noAutofit/>
          </a:bodyPr>
          <a:lstStyle/>
          <a:p>
            <a:pPr marL="0" marR="1254760">
              <a:spcBef>
                <a:spcPts val="0"/>
              </a:spcBef>
              <a:spcAft>
                <a:spcPts val="0"/>
              </a:spcAft>
            </a:pPr>
            <a:r>
              <a:rPr lang="en-US" sz="1200" dirty="0">
                <a:effectLst/>
                <a:latin typeface="Book Antiqua" panose="02040602050305030304" pitchFamily="18" charset="0"/>
                <a:ea typeface="Arial" panose="020B0604020202020204" pitchFamily="34" charset="0"/>
                <a:cs typeface="Cambria" panose="02040503050406030204" pitchFamily="18" charset="0"/>
              </a:rPr>
              <a:t>See Person Centered Description and Plan Review as a guide for best practices in </a:t>
            </a:r>
            <a:r>
              <a:rPr lang="en-US" sz="1200" i="1" dirty="0">
                <a:effectLst/>
                <a:latin typeface="Book Antiqua" panose="02040602050305030304" pitchFamily="18" charset="0"/>
                <a:ea typeface="Arial" panose="020B0604020202020204" pitchFamily="34" charset="0"/>
                <a:cs typeface="Cambria" panose="02040503050406030204" pitchFamily="18" charset="0"/>
              </a:rPr>
              <a:t>Resources</a:t>
            </a:r>
            <a:r>
              <a:rPr lang="en-US" sz="1200" dirty="0">
                <a:effectLst/>
                <a:latin typeface="Book Antiqua" panose="02040602050305030304" pitchFamily="18" charset="0"/>
                <a:ea typeface="Arial" panose="020B0604020202020204" pitchFamily="34" charset="0"/>
                <a:cs typeface="Cambria" panose="02040503050406030204" pitchFamily="18" charset="0"/>
              </a:rPr>
              <a:t> on TLCPCP website </a:t>
            </a:r>
            <a:r>
              <a:rPr lang="en-US" sz="1200" dirty="0">
                <a:solidFill>
                  <a:schemeClr val="accent2">
                    <a:lumMod val="75000"/>
                  </a:schemeClr>
                </a:solidFill>
                <a:effectLst/>
                <a:latin typeface="Book Antiqua" panose="02040602050305030304" pitchFamily="18" charset="0"/>
                <a:ea typeface="Arial" panose="020B0604020202020204" pitchFamily="34" charset="0"/>
                <a:cs typeface="Cambria" panose="02040503050406030204" pitchFamily="18" charset="0"/>
              </a:rPr>
              <a:t>(add website link - Mentor Group).  </a:t>
            </a:r>
            <a:endParaRPr lang="en-US" sz="1200" dirty="0">
              <a:solidFill>
                <a:schemeClr val="accent2">
                  <a:lumMod val="75000"/>
                </a:schemeClr>
              </a:solidFill>
              <a:effectLst/>
              <a:latin typeface="Book Antiqua" panose="02040602050305030304" pitchFamily="18" charset="0"/>
              <a:ea typeface="Cambria" panose="02040503050406030204" pitchFamily="18" charset="0"/>
              <a:cs typeface="Cambria" panose="02040503050406030204" pitchFamily="18" charset="0"/>
            </a:endParaRPr>
          </a:p>
        </p:txBody>
      </p:sp>
      <p:sp>
        <p:nvSpPr>
          <p:cNvPr id="24" name="Title 1">
            <a:extLst>
              <a:ext uri="{FF2B5EF4-FFF2-40B4-BE49-F238E27FC236}">
                <a16:creationId xmlns:a16="http://schemas.microsoft.com/office/drawing/2014/main" id="{263AA975-D1BC-4402-A899-8DA9C7269E1D}"/>
              </a:ext>
            </a:extLst>
          </p:cNvPr>
          <p:cNvSpPr txBox="1">
            <a:spLocks/>
          </p:cNvSpPr>
          <p:nvPr/>
        </p:nvSpPr>
        <p:spPr>
          <a:xfrm>
            <a:off x="427397" y="3833587"/>
            <a:ext cx="6060945" cy="82578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205394"/>
                </a:solidFill>
                <a:latin typeface="Book Antiqua" panose="02040602050305030304" pitchFamily="18" charset="0"/>
              </a:rPr>
              <a:t>Person Centered Candidate Observation and Feedback</a:t>
            </a:r>
          </a:p>
        </p:txBody>
      </p:sp>
      <p:sp>
        <p:nvSpPr>
          <p:cNvPr id="35" name="TextBox 34">
            <a:extLst>
              <a:ext uri="{FF2B5EF4-FFF2-40B4-BE49-F238E27FC236}">
                <a16:creationId xmlns:a16="http://schemas.microsoft.com/office/drawing/2014/main" id="{E4E8017F-C3AB-49AF-A031-7274A6756C30}"/>
              </a:ext>
            </a:extLst>
          </p:cNvPr>
          <p:cNvSpPr txBox="1"/>
          <p:nvPr/>
        </p:nvSpPr>
        <p:spPr>
          <a:xfrm>
            <a:off x="447630" y="4668267"/>
            <a:ext cx="5835508" cy="830997"/>
          </a:xfrm>
          <a:prstGeom prst="rect">
            <a:avLst/>
          </a:prstGeom>
          <a:noFill/>
        </p:spPr>
        <p:txBody>
          <a:bodyPr wrap="square">
            <a:spAutoFit/>
          </a:bodyPr>
          <a:lstStyle/>
          <a:p>
            <a:pPr marL="0" marR="59690" algn="just">
              <a:spcBef>
                <a:spcPts val="0"/>
              </a:spcBef>
              <a:spcAft>
                <a:spcPts val="0"/>
              </a:spcAft>
            </a:pPr>
            <a:r>
              <a:rPr lang="en-US" sz="1200" dirty="0">
                <a:effectLst/>
                <a:latin typeface="Book Antiqua" panose="02040602050305030304" pitchFamily="18" charset="0"/>
                <a:ea typeface="Arial" panose="020B0604020202020204" pitchFamily="34" charset="0"/>
                <a:cs typeface="Cambria" panose="02040503050406030204" pitchFamily="18" charset="0"/>
              </a:rPr>
              <a:t>Observation and feedback will assist you in covering all the important areas of the training. They will also help you to become more competent and confident. The Mentor </a:t>
            </a:r>
            <a:r>
              <a:rPr lang="en-US" sz="1200" dirty="0">
                <a:latin typeface="Book Antiqua" panose="02040602050305030304" pitchFamily="18" charset="0"/>
                <a:ea typeface="Arial" panose="020B0604020202020204" pitchFamily="34" charset="0"/>
                <a:cs typeface="Cambria" panose="02040503050406030204" pitchFamily="18" charset="0"/>
              </a:rPr>
              <a:t>T</a:t>
            </a:r>
            <a:r>
              <a:rPr lang="en-US" sz="1200" dirty="0">
                <a:effectLst/>
                <a:latin typeface="Book Antiqua" panose="02040602050305030304" pitchFamily="18" charset="0"/>
                <a:ea typeface="Arial" panose="020B0604020202020204" pitchFamily="34" charset="0"/>
                <a:cs typeface="Cambria" panose="02040503050406030204" pitchFamily="18" charset="0"/>
              </a:rPr>
              <a:t>rainer will provide feedback for all observations including presentation of material, communication of content, and facilitation of participants’ learning.</a:t>
            </a:r>
            <a:endParaRPr lang="en-US" sz="1200" dirty="0">
              <a:effectLst/>
              <a:latin typeface="Book Antiqua" panose="02040602050305030304" pitchFamily="18" charset="0"/>
              <a:ea typeface="Cambria" panose="02040503050406030204" pitchFamily="18" charset="0"/>
              <a:cs typeface="Cambria" panose="02040503050406030204" pitchFamily="18" charset="0"/>
            </a:endParaRPr>
          </a:p>
        </p:txBody>
      </p:sp>
      <p:graphicFrame>
        <p:nvGraphicFramePr>
          <p:cNvPr id="18" name="Table 18" descr="Presentation">
            <a:extLst>
              <a:ext uri="{FF2B5EF4-FFF2-40B4-BE49-F238E27FC236}">
                <a16:creationId xmlns:a16="http://schemas.microsoft.com/office/drawing/2014/main" id="{A4E03E42-4823-4B3C-8D63-290448FB83D2}"/>
              </a:ext>
            </a:extLst>
          </p:cNvPr>
          <p:cNvGraphicFramePr>
            <a:graphicFrameLocks noGrp="1"/>
          </p:cNvGraphicFramePr>
          <p:nvPr>
            <p:extLst>
              <p:ext uri="{D42A27DB-BD31-4B8C-83A1-F6EECF244321}">
                <p14:modId xmlns:p14="http://schemas.microsoft.com/office/powerpoint/2010/main" val="2214561071"/>
              </p:ext>
            </p:extLst>
          </p:nvPr>
        </p:nvGraphicFramePr>
        <p:xfrm>
          <a:off x="471488" y="5702124"/>
          <a:ext cx="2638000" cy="2570480"/>
        </p:xfrm>
        <a:graphic>
          <a:graphicData uri="http://schemas.openxmlformats.org/drawingml/2006/table">
            <a:tbl>
              <a:tblPr firstRow="1" bandRow="1">
                <a:tableStyleId>{5C22544A-7EE6-4342-B048-85BDC9FD1C3A}</a:tableStyleId>
              </a:tblPr>
              <a:tblGrid>
                <a:gridCol w="2638000">
                  <a:extLst>
                    <a:ext uri="{9D8B030D-6E8A-4147-A177-3AD203B41FA5}">
                      <a16:colId xmlns:a16="http://schemas.microsoft.com/office/drawing/2014/main" val="3938360070"/>
                    </a:ext>
                  </a:extLst>
                </a:gridCol>
              </a:tblGrid>
              <a:tr h="370840">
                <a:tc>
                  <a:txBody>
                    <a:bodyPr/>
                    <a:lstStyle/>
                    <a:p>
                      <a:pPr algn="ctr"/>
                      <a:r>
                        <a:rPr lang="en-US" sz="1200" dirty="0">
                          <a:solidFill>
                            <a:schemeClr val="tx1"/>
                          </a:solidFill>
                          <a:latin typeface="Arial" panose="020B0604020202020204" pitchFamily="34" charset="0"/>
                          <a:cs typeface="Arial" panose="020B0604020202020204" pitchFamily="34" charset="0"/>
                        </a:rPr>
                        <a:t>Presentation</a:t>
                      </a:r>
                    </a:p>
                  </a:txBody>
                  <a:tcPr anchor="ctr">
                    <a:noFill/>
                  </a:tcPr>
                </a:tc>
                <a:extLst>
                  <a:ext uri="{0D108BD9-81ED-4DB2-BD59-A6C34878D82A}">
                    <a16:rowId xmlns:a16="http://schemas.microsoft.com/office/drawing/2014/main" val="1709803266"/>
                  </a:ext>
                </a:extLst>
              </a:tr>
              <a:tr h="370840">
                <a:tc>
                  <a:txBody>
                    <a:bodyPr/>
                    <a:lstStyle/>
                    <a:p>
                      <a:pPr marL="171450" indent="-171450" algn="l">
                        <a:buFont typeface="Wingdings" panose="05000000000000000000" pitchFamily="2" charset="2"/>
                        <a:buChar char="ü"/>
                      </a:pPr>
                      <a:r>
                        <a:rPr lang="en-US" sz="1200" dirty="0">
                          <a:latin typeface="Arial" panose="020B0604020202020204" pitchFamily="34" charset="0"/>
                          <a:cs typeface="Arial" panose="020B0604020202020204" pitchFamily="34" charset="0"/>
                        </a:rPr>
                        <a:t>Uses their voice effectively and is not monotone</a:t>
                      </a:r>
                    </a:p>
                  </a:txBody>
                  <a:tcPr anchor="ctr">
                    <a:noFill/>
                  </a:tcPr>
                </a:tc>
                <a:extLst>
                  <a:ext uri="{0D108BD9-81ED-4DB2-BD59-A6C34878D82A}">
                    <a16:rowId xmlns:a16="http://schemas.microsoft.com/office/drawing/2014/main" val="374802310"/>
                  </a:ext>
                </a:extLst>
              </a:tr>
              <a:tr h="370840">
                <a:tc>
                  <a:txBody>
                    <a:bodyPr/>
                    <a:lstStyle/>
                    <a:p>
                      <a:pPr marL="171450" indent="-171450" algn="l">
                        <a:buFont typeface="Wingdings" panose="05000000000000000000" pitchFamily="2" charset="2"/>
                        <a:buChar char="ü"/>
                      </a:pPr>
                      <a:r>
                        <a:rPr lang="en-US" sz="1200" dirty="0">
                          <a:latin typeface="Arial" panose="020B0604020202020204" pitchFamily="34" charset="0"/>
                          <a:cs typeface="Arial" panose="020B0604020202020204" pitchFamily="34" charset="0"/>
                        </a:rPr>
                        <a:t>Uses PowerPoint and other visuals aids well</a:t>
                      </a:r>
                    </a:p>
                  </a:txBody>
                  <a:tcPr anchor="ctr">
                    <a:noFill/>
                  </a:tcPr>
                </a:tc>
                <a:extLst>
                  <a:ext uri="{0D108BD9-81ED-4DB2-BD59-A6C34878D82A}">
                    <a16:rowId xmlns:a16="http://schemas.microsoft.com/office/drawing/2014/main" val="4162220836"/>
                  </a:ext>
                </a:extLst>
              </a:tr>
              <a:tr h="370840">
                <a:tc>
                  <a:txBody>
                    <a:bodyPr/>
                    <a:lstStyle/>
                    <a:p>
                      <a:pPr marL="171450" indent="-171450" algn="l">
                        <a:buFont typeface="Wingdings" panose="05000000000000000000" pitchFamily="2" charset="2"/>
                        <a:buChar char="ü"/>
                      </a:pPr>
                      <a:r>
                        <a:rPr lang="en-US" sz="1200" dirty="0">
                          <a:latin typeface="Arial" panose="020B0604020202020204" pitchFamily="34" charset="0"/>
                          <a:cs typeface="Arial" panose="020B0604020202020204" pitchFamily="34" charset="0"/>
                        </a:rPr>
                        <a:t>Provides clear directions</a:t>
                      </a:r>
                    </a:p>
                  </a:txBody>
                  <a:tcPr anchor="ctr">
                    <a:noFill/>
                  </a:tcPr>
                </a:tc>
                <a:extLst>
                  <a:ext uri="{0D108BD9-81ED-4DB2-BD59-A6C34878D82A}">
                    <a16:rowId xmlns:a16="http://schemas.microsoft.com/office/drawing/2014/main" val="3950674188"/>
                  </a:ext>
                </a:extLst>
              </a:tr>
              <a:tr h="370840">
                <a:tc>
                  <a:txBody>
                    <a:bodyPr/>
                    <a:lstStyle/>
                    <a:p>
                      <a:pPr marL="171450" indent="-171450" algn="l">
                        <a:buFont typeface="Wingdings" panose="05000000000000000000" pitchFamily="2" charset="2"/>
                        <a:buChar char="ü"/>
                      </a:pPr>
                      <a:r>
                        <a:rPr lang="en-US" sz="1200" dirty="0">
                          <a:latin typeface="Arial" panose="020B0604020202020204" pitchFamily="34" charset="0"/>
                          <a:cs typeface="Arial" panose="020B0604020202020204" pitchFamily="34" charset="0"/>
                        </a:rPr>
                        <a:t>Trainer candidate knows where they are in the training</a:t>
                      </a:r>
                    </a:p>
                  </a:txBody>
                  <a:tcPr anchor="ctr">
                    <a:noFill/>
                  </a:tcPr>
                </a:tc>
                <a:extLst>
                  <a:ext uri="{0D108BD9-81ED-4DB2-BD59-A6C34878D82A}">
                    <a16:rowId xmlns:a16="http://schemas.microsoft.com/office/drawing/2014/main" val="538127236"/>
                  </a:ext>
                </a:extLst>
              </a:tr>
              <a:tr h="370840">
                <a:tc>
                  <a:txBody>
                    <a:bodyPr/>
                    <a:lstStyle/>
                    <a:p>
                      <a:pPr marL="171450" indent="-171450" algn="l">
                        <a:buFont typeface="Wingdings" panose="05000000000000000000" pitchFamily="2" charset="2"/>
                        <a:buChar char="ü"/>
                      </a:pPr>
                      <a:r>
                        <a:rPr lang="en-US" sz="1200" dirty="0">
                          <a:latin typeface="Arial" panose="020B0604020202020204" pitchFamily="34" charset="0"/>
                          <a:cs typeface="Arial" panose="020B0604020202020204" pitchFamily="34" charset="0"/>
                        </a:rPr>
                        <a:t>Works effectively with a co-trainer (if applicable)</a:t>
                      </a:r>
                    </a:p>
                  </a:txBody>
                  <a:tcPr anchor="ctr">
                    <a:noFill/>
                  </a:tcPr>
                </a:tc>
                <a:extLst>
                  <a:ext uri="{0D108BD9-81ED-4DB2-BD59-A6C34878D82A}">
                    <a16:rowId xmlns:a16="http://schemas.microsoft.com/office/drawing/2014/main" val="3248688821"/>
                  </a:ext>
                </a:extLst>
              </a:tr>
            </a:tbl>
          </a:graphicData>
        </a:graphic>
      </p:graphicFrame>
      <p:graphicFrame>
        <p:nvGraphicFramePr>
          <p:cNvPr id="33" name="Table 18" descr="Communication of Content">
            <a:extLst>
              <a:ext uri="{FF2B5EF4-FFF2-40B4-BE49-F238E27FC236}">
                <a16:creationId xmlns:a16="http://schemas.microsoft.com/office/drawing/2014/main" id="{89F16A93-0603-472F-8D77-9B0D8812E3AD}"/>
              </a:ext>
            </a:extLst>
          </p:cNvPr>
          <p:cNvGraphicFramePr>
            <a:graphicFrameLocks noGrp="1"/>
          </p:cNvGraphicFramePr>
          <p:nvPr>
            <p:extLst>
              <p:ext uri="{D42A27DB-BD31-4B8C-83A1-F6EECF244321}">
                <p14:modId xmlns:p14="http://schemas.microsoft.com/office/powerpoint/2010/main" val="3529504273"/>
              </p:ext>
            </p:extLst>
          </p:nvPr>
        </p:nvGraphicFramePr>
        <p:xfrm>
          <a:off x="3645138" y="5711259"/>
          <a:ext cx="2638000" cy="2199640"/>
        </p:xfrm>
        <a:graphic>
          <a:graphicData uri="http://schemas.openxmlformats.org/drawingml/2006/table">
            <a:tbl>
              <a:tblPr firstRow="1" bandRow="1">
                <a:tableStyleId>{5C22544A-7EE6-4342-B048-85BDC9FD1C3A}</a:tableStyleId>
              </a:tblPr>
              <a:tblGrid>
                <a:gridCol w="2638000">
                  <a:extLst>
                    <a:ext uri="{9D8B030D-6E8A-4147-A177-3AD203B41FA5}">
                      <a16:colId xmlns:a16="http://schemas.microsoft.com/office/drawing/2014/main" val="3938360070"/>
                    </a:ext>
                  </a:extLst>
                </a:gridCol>
              </a:tblGrid>
              <a:tr h="370840">
                <a:tc>
                  <a:txBody>
                    <a:bodyPr/>
                    <a:lstStyle/>
                    <a:p>
                      <a:pPr algn="ctr"/>
                      <a:r>
                        <a:rPr lang="en-US" sz="1200" dirty="0">
                          <a:solidFill>
                            <a:schemeClr val="tx1"/>
                          </a:solidFill>
                          <a:latin typeface="Arial" panose="020B0604020202020204" pitchFamily="34" charset="0"/>
                          <a:cs typeface="Arial" panose="020B0604020202020204" pitchFamily="34" charset="0"/>
                        </a:rPr>
                        <a:t>Communication of Content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9803266"/>
                  </a:ext>
                </a:extLst>
              </a:tr>
              <a:tr h="370840">
                <a:tc>
                  <a:txBody>
                    <a:bodyPr/>
                    <a:lstStyle/>
                    <a:p>
                      <a:pPr marL="171450" indent="-171450" algn="l">
                        <a:buFont typeface="Wingdings" panose="05000000000000000000" pitchFamily="2" charset="2"/>
                        <a:buChar char="ü"/>
                      </a:pPr>
                      <a:r>
                        <a:rPr lang="en-US" sz="1200" dirty="0">
                          <a:latin typeface="Arial" panose="020B0604020202020204" pitchFamily="34" charset="0"/>
                          <a:cs typeface="Arial" panose="020B0604020202020204" pitchFamily="34" charset="0"/>
                        </a:rPr>
                        <a:t>Is the Trainer Candidate communicating the appropriate content and main points?</a:t>
                      </a:r>
                    </a:p>
                    <a:p>
                      <a:pPr marL="171450" indent="-171450" algn="l">
                        <a:buFont typeface="Wingdings" panose="05000000000000000000" pitchFamily="2" charset="2"/>
                        <a:buChar char="ü"/>
                      </a:pPr>
                      <a:r>
                        <a:rPr lang="en-US" sz="1200" dirty="0">
                          <a:latin typeface="Arial" panose="020B0604020202020204" pitchFamily="34" charset="0"/>
                          <a:cs typeface="Arial" panose="020B0604020202020204" pitchFamily="34" charset="0"/>
                        </a:rPr>
                        <a:t>Is the Trainer Candidate communicating clearly and in an easily understood manner?</a:t>
                      </a:r>
                    </a:p>
                  </a:txBody>
                  <a:tcPr anchor="ctr">
                    <a:lnT w="38100" cmpd="sng">
                      <a:noFill/>
                    </a:lnT>
                    <a:noFill/>
                  </a:tcPr>
                </a:tc>
                <a:extLst>
                  <a:ext uri="{0D108BD9-81ED-4DB2-BD59-A6C34878D82A}">
                    <a16:rowId xmlns:a16="http://schemas.microsoft.com/office/drawing/2014/main" val="374802310"/>
                  </a:ext>
                </a:extLst>
              </a:tr>
              <a:tr h="370840">
                <a:tc>
                  <a:txBody>
                    <a:bodyPr/>
                    <a:lstStyle/>
                    <a:p>
                      <a:pPr marL="171450" indent="-171450" algn="l">
                        <a:buFont typeface="Wingdings" panose="05000000000000000000" pitchFamily="2" charset="2"/>
                        <a:buChar char="ü"/>
                      </a:pPr>
                      <a:r>
                        <a:rPr lang="en-US" sz="1200" dirty="0">
                          <a:latin typeface="Arial" panose="020B0604020202020204" pitchFamily="34" charset="0"/>
                          <a:cs typeface="Arial" panose="020B0604020202020204" pitchFamily="34" charset="0"/>
                        </a:rPr>
                        <a:t>Are they following the script or the intent of the script (but not reading it)?</a:t>
                      </a:r>
                    </a:p>
                  </a:txBody>
                  <a:tcPr anchor="ctr">
                    <a:noFill/>
                  </a:tcPr>
                </a:tc>
                <a:extLst>
                  <a:ext uri="{0D108BD9-81ED-4DB2-BD59-A6C34878D82A}">
                    <a16:rowId xmlns:a16="http://schemas.microsoft.com/office/drawing/2014/main" val="4162220836"/>
                  </a:ext>
                </a:extLst>
              </a:tr>
            </a:tbl>
          </a:graphicData>
        </a:graphic>
      </p:graphicFrame>
      <p:sp>
        <p:nvSpPr>
          <p:cNvPr id="19" name="Rectangle 18">
            <a:extLst>
              <a:ext uri="{FF2B5EF4-FFF2-40B4-BE49-F238E27FC236}">
                <a16:creationId xmlns:a16="http://schemas.microsoft.com/office/drawing/2014/main" id="{2AA0F302-0BDF-4A21-BDA1-2983C9D5143B}"/>
              </a:ext>
              <a:ext uri="{C183D7F6-B498-43B3-948B-1728B52AA6E4}">
                <adec:decorative xmlns:adec="http://schemas.microsoft.com/office/drawing/2017/decorative" val="1"/>
              </a:ext>
            </a:extLst>
          </p:cNvPr>
          <p:cNvSpPr/>
          <p:nvPr/>
        </p:nvSpPr>
        <p:spPr>
          <a:xfrm>
            <a:off x="442772" y="5702648"/>
            <a:ext cx="2638000" cy="2704242"/>
          </a:xfrm>
          <a:prstGeom prst="rect">
            <a:avLst/>
          </a:prstGeom>
          <a:solidFill>
            <a:srgbClr val="B398E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sp>
        <p:nvSpPr>
          <p:cNvPr id="32" name="Rectangle 31">
            <a:extLst>
              <a:ext uri="{FF2B5EF4-FFF2-40B4-BE49-F238E27FC236}">
                <a16:creationId xmlns:a16="http://schemas.microsoft.com/office/drawing/2014/main" id="{A54B0F4A-528C-45B4-8B6A-41FBAFE1A0CB}"/>
              </a:ext>
              <a:ext uri="{C183D7F6-B498-43B3-948B-1728B52AA6E4}">
                <adec:decorative xmlns:adec="http://schemas.microsoft.com/office/drawing/2017/decorative" val="1"/>
              </a:ext>
            </a:extLst>
          </p:cNvPr>
          <p:cNvSpPr/>
          <p:nvPr/>
        </p:nvSpPr>
        <p:spPr>
          <a:xfrm>
            <a:off x="3594459" y="5673193"/>
            <a:ext cx="2638000" cy="2213438"/>
          </a:xfrm>
          <a:prstGeom prst="rect">
            <a:avLst/>
          </a:prstGeom>
          <a:solidFill>
            <a:srgbClr val="205394">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sp>
        <p:nvSpPr>
          <p:cNvPr id="3" name="Date Placeholder 2">
            <a:extLst>
              <a:ext uri="{FF2B5EF4-FFF2-40B4-BE49-F238E27FC236}">
                <a16:creationId xmlns:a16="http://schemas.microsoft.com/office/drawing/2014/main" id="{56D7E869-869C-4643-A1C8-0092F3EBC69C}"/>
              </a:ext>
            </a:extLst>
          </p:cNvPr>
          <p:cNvSpPr>
            <a:spLocks noGrp="1"/>
          </p:cNvSpPr>
          <p:nvPr>
            <p:ph type="dt" sz="half" idx="10"/>
          </p:nvPr>
        </p:nvSpPr>
        <p:spPr/>
        <p:txBody>
          <a:bodyPr/>
          <a:lstStyle/>
          <a:p>
            <a:fld id="{6E600BA5-3165-46F1-9C85-405FFF84339D}" type="datetime1">
              <a:rPr lang="en-US" smtClean="0">
                <a:latin typeface="Book Antiqua" panose="02040602050305030304" pitchFamily="18" charset="0"/>
                <a:cs typeface="Arial" panose="020B0604020202020204" pitchFamily="34" charset="0"/>
              </a:rPr>
              <a:t>4/17/2023</a:t>
            </a:fld>
            <a:endParaRPr lang="en-US" dirty="0">
              <a:latin typeface="Book Antiqua" panose="02040602050305030304" pitchFamily="18" charset="0"/>
              <a:cs typeface="Arial" panose="020B0604020202020204" pitchFamily="34" charset="0"/>
            </a:endParaRPr>
          </a:p>
        </p:txBody>
      </p:sp>
      <p:sp>
        <p:nvSpPr>
          <p:cNvPr id="30" name="Footer Placeholder 29">
            <a:extLst>
              <a:ext uri="{FF2B5EF4-FFF2-40B4-BE49-F238E27FC236}">
                <a16:creationId xmlns:a16="http://schemas.microsoft.com/office/drawing/2014/main" id="{9C4AD85E-96E7-442D-96AE-981B25592586}"/>
              </a:ext>
            </a:extLst>
          </p:cNvPr>
          <p:cNvSpPr>
            <a:spLocks noGrp="1"/>
          </p:cNvSpPr>
          <p:nvPr>
            <p:ph type="ftr" sz="quarter" idx="11"/>
          </p:nvPr>
        </p:nvSpPr>
        <p:spPr/>
        <p:txBody>
          <a:bodyPr/>
          <a:lstStyle/>
          <a:p>
            <a:r>
              <a:rPr lang="en-US">
                <a:latin typeface="Book Antiqua" panose="02040602050305030304" pitchFamily="18" charset="0"/>
              </a:rPr>
              <a:t>TLCPCP</a:t>
            </a:r>
          </a:p>
        </p:txBody>
      </p:sp>
      <p:sp>
        <p:nvSpPr>
          <p:cNvPr id="29" name="Slide Number Placeholder 28">
            <a:extLst>
              <a:ext uri="{FF2B5EF4-FFF2-40B4-BE49-F238E27FC236}">
                <a16:creationId xmlns:a16="http://schemas.microsoft.com/office/drawing/2014/main" id="{722693FF-C743-4603-93D8-7C9FCD8714FF}"/>
              </a:ext>
            </a:extLst>
          </p:cNvPr>
          <p:cNvSpPr>
            <a:spLocks noGrp="1"/>
          </p:cNvSpPr>
          <p:nvPr>
            <p:ph type="sldNum" sz="quarter" idx="12"/>
          </p:nvPr>
        </p:nvSpPr>
        <p:spPr/>
        <p:txBody>
          <a:bodyPr/>
          <a:lstStyle/>
          <a:p>
            <a:fld id="{1CB229C6-E506-40ED-B870-0351F69C23CD}" type="slidenum">
              <a:rPr lang="en-US" smtClean="0">
                <a:latin typeface="Book Antiqua" panose="02040602050305030304" pitchFamily="18" charset="0"/>
                <a:cs typeface="Arial" panose="020B0604020202020204" pitchFamily="34" charset="0"/>
              </a:rPr>
              <a:t>14</a:t>
            </a:fld>
            <a:endParaRPr lang="en-US" dirty="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2423571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98D9FC-E3CE-5A78-5198-5A9300BDC411}"/>
              </a:ext>
            </a:extLst>
          </p:cNvPr>
          <p:cNvPicPr>
            <a:picLocks noChangeAspect="1"/>
          </p:cNvPicPr>
          <p:nvPr/>
        </p:nvPicPr>
        <p:blipFill>
          <a:blip r:embed="rId2"/>
          <a:stretch>
            <a:fillRect/>
          </a:stretch>
        </p:blipFill>
        <p:spPr>
          <a:xfrm>
            <a:off x="-1" y="0"/>
            <a:ext cx="6857999" cy="9144000"/>
          </a:xfrm>
          <a:prstGeom prst="rect">
            <a:avLst/>
          </a:prstGeom>
        </p:spPr>
      </p:pic>
      <p:sp>
        <p:nvSpPr>
          <p:cNvPr id="24" name="Title 1">
            <a:extLst>
              <a:ext uri="{FF2B5EF4-FFF2-40B4-BE49-F238E27FC236}">
                <a16:creationId xmlns:a16="http://schemas.microsoft.com/office/drawing/2014/main" id="{263AA975-D1BC-4402-A899-8DA9C7269E1D}"/>
              </a:ext>
            </a:extLst>
          </p:cNvPr>
          <p:cNvSpPr txBox="1">
            <a:spLocks noGrp="1"/>
          </p:cNvSpPr>
          <p:nvPr>
            <p:ph type="title" idx="4294967295"/>
          </p:nvPr>
        </p:nvSpPr>
        <p:spPr>
          <a:xfrm>
            <a:off x="510749" y="253285"/>
            <a:ext cx="5684034" cy="8257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05394"/>
                </a:solidFill>
                <a:effectLst/>
                <a:uLnTx/>
                <a:uFillTx/>
                <a:latin typeface="Book Antiqua" panose="02040602050305030304" pitchFamily="18" charset="0"/>
              </a:rPr>
              <a:t>PCT Portfolio</a:t>
            </a:r>
            <a:r>
              <a:rPr kumimoji="0" lang="en-US" sz="2800" b="1" i="0" u="none" strike="noStrike" kern="1200" cap="none" spc="0" normalizeH="0" noProof="0" dirty="0">
                <a:ln>
                  <a:noFill/>
                </a:ln>
                <a:solidFill>
                  <a:srgbClr val="205394"/>
                </a:solidFill>
                <a:effectLst/>
                <a:uLnTx/>
                <a:uFillTx/>
                <a:latin typeface="Book Antiqua" panose="02040602050305030304" pitchFamily="18" charset="0"/>
              </a:rPr>
              <a:t> further continued</a:t>
            </a:r>
            <a:endParaRPr kumimoji="0" lang="en-US" sz="2800" b="1" i="0" u="none" strike="noStrike" kern="1200" cap="none" spc="0" normalizeH="0" baseline="0" noProof="0" dirty="0">
              <a:ln>
                <a:noFill/>
              </a:ln>
              <a:solidFill>
                <a:srgbClr val="205394"/>
              </a:solidFill>
              <a:effectLst/>
              <a:uLnTx/>
              <a:uFillTx/>
              <a:latin typeface="Book Antiqua" panose="02040602050305030304" pitchFamily="18" charset="0"/>
            </a:endParaRPr>
          </a:p>
        </p:txBody>
      </p:sp>
      <p:sp>
        <p:nvSpPr>
          <p:cNvPr id="28" name="Rectangle 27">
            <a:extLst>
              <a:ext uri="{FF2B5EF4-FFF2-40B4-BE49-F238E27FC236}">
                <a16:creationId xmlns:a16="http://schemas.microsoft.com/office/drawing/2014/main" id="{5D394C9E-5554-443B-926A-93C1DC3DD2ED}"/>
              </a:ext>
              <a:ext uri="{C183D7F6-B498-43B3-948B-1728B52AA6E4}">
                <adec:decorative xmlns:adec="http://schemas.microsoft.com/office/drawing/2017/decorative" val="1"/>
              </a:ext>
            </a:extLst>
          </p:cNvPr>
          <p:cNvSpPr/>
          <p:nvPr/>
        </p:nvSpPr>
        <p:spPr>
          <a:xfrm>
            <a:off x="132522" y="119270"/>
            <a:ext cx="6599582" cy="890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graphicFrame>
        <p:nvGraphicFramePr>
          <p:cNvPr id="18" name="Table 18" descr="Facilitate Learning">
            <a:extLst>
              <a:ext uri="{FF2B5EF4-FFF2-40B4-BE49-F238E27FC236}">
                <a16:creationId xmlns:a16="http://schemas.microsoft.com/office/drawing/2014/main" id="{A4E03E42-4823-4B3C-8D63-290448FB83D2}"/>
              </a:ext>
            </a:extLst>
          </p:cNvPr>
          <p:cNvGraphicFramePr>
            <a:graphicFrameLocks noGrp="1"/>
          </p:cNvGraphicFramePr>
          <p:nvPr>
            <p:extLst>
              <p:ext uri="{D42A27DB-BD31-4B8C-83A1-F6EECF244321}">
                <p14:modId xmlns:p14="http://schemas.microsoft.com/office/powerpoint/2010/main" val="4087796809"/>
              </p:ext>
            </p:extLst>
          </p:nvPr>
        </p:nvGraphicFramePr>
        <p:xfrm>
          <a:off x="485968" y="468896"/>
          <a:ext cx="5762559" cy="1969536"/>
        </p:xfrm>
        <a:graphic>
          <a:graphicData uri="http://schemas.openxmlformats.org/drawingml/2006/table">
            <a:tbl>
              <a:tblPr firstRow="1" bandRow="1">
                <a:tableStyleId>{5C22544A-7EE6-4342-B048-85BDC9FD1C3A}</a:tableStyleId>
              </a:tblPr>
              <a:tblGrid>
                <a:gridCol w="5762559">
                  <a:extLst>
                    <a:ext uri="{9D8B030D-6E8A-4147-A177-3AD203B41FA5}">
                      <a16:colId xmlns:a16="http://schemas.microsoft.com/office/drawing/2014/main" val="3938360070"/>
                    </a:ext>
                  </a:extLst>
                </a:gridCol>
              </a:tblGrid>
              <a:tr h="323616">
                <a:tc>
                  <a:txBody>
                    <a:bodyPr/>
                    <a:lstStyle/>
                    <a:p>
                      <a:pPr algn="ctr"/>
                      <a:r>
                        <a:rPr lang="en-US" sz="1200" dirty="0">
                          <a:solidFill>
                            <a:schemeClr val="tx1"/>
                          </a:solidFill>
                          <a:latin typeface="Arial" panose="020B0604020202020204" pitchFamily="34" charset="0"/>
                          <a:cs typeface="Arial" panose="020B0604020202020204" pitchFamily="34" charset="0"/>
                        </a:rPr>
                        <a:t>Facilitating Learning</a:t>
                      </a:r>
                    </a:p>
                  </a:txBody>
                  <a:tcPr anchor="ctr">
                    <a:noFill/>
                  </a:tcPr>
                </a:tc>
                <a:extLst>
                  <a:ext uri="{0D108BD9-81ED-4DB2-BD59-A6C34878D82A}">
                    <a16:rowId xmlns:a16="http://schemas.microsoft.com/office/drawing/2014/main" val="1709803266"/>
                  </a:ext>
                </a:extLst>
              </a:tr>
              <a:tr h="323616">
                <a:tc>
                  <a:txBody>
                    <a:bodyPr/>
                    <a:lstStyle/>
                    <a:p>
                      <a:pPr marL="171450" lvl="0" indent="-171450">
                        <a:buFont typeface="Wingdings" panose="05000000000000000000" pitchFamily="2" charset="2"/>
                        <a:buChar char="ü"/>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Is the Trainer Candidate watching the faces of the learners and picking up on people who are confused? Need support?</a:t>
                      </a:r>
                    </a:p>
                  </a:txBody>
                  <a:tcPr anchor="ctr">
                    <a:noFill/>
                  </a:tcPr>
                </a:tc>
                <a:extLst>
                  <a:ext uri="{0D108BD9-81ED-4DB2-BD59-A6C34878D82A}">
                    <a16:rowId xmlns:a16="http://schemas.microsoft.com/office/drawing/2014/main" val="374802310"/>
                  </a:ext>
                </a:extLst>
              </a:tr>
              <a:tr h="239387">
                <a:tc>
                  <a:txBody>
                    <a:bodyPr/>
                    <a:lstStyle/>
                    <a:p>
                      <a:pPr marL="171450" lvl="0" indent="-171450">
                        <a:buFont typeface="Wingdings" panose="05000000000000000000" pitchFamily="2" charset="2"/>
                        <a:buChar char="ü"/>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Are the answers to questions responsive and helpful?</a:t>
                      </a:r>
                    </a:p>
                  </a:txBody>
                  <a:tcPr anchor="ctr">
                    <a:noFill/>
                  </a:tcPr>
                </a:tc>
                <a:extLst>
                  <a:ext uri="{0D108BD9-81ED-4DB2-BD59-A6C34878D82A}">
                    <a16:rowId xmlns:a16="http://schemas.microsoft.com/office/drawing/2014/main" val="4162220836"/>
                  </a:ext>
                </a:extLst>
              </a:tr>
              <a:tr h="323616">
                <a:tc>
                  <a:txBody>
                    <a:bodyPr/>
                    <a:lstStyle/>
                    <a:p>
                      <a:pPr marL="171450" lvl="0" indent="-171450">
                        <a:buFont typeface="Wingdings" panose="05000000000000000000" pitchFamily="2" charset="2"/>
                        <a:buChar char="ü"/>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Is the Trainer Candidate using language and actions that appeal to auditory, visual, and kinesthetic learners?</a:t>
                      </a:r>
                    </a:p>
                  </a:txBody>
                  <a:tcPr anchor="ctr">
                    <a:noFill/>
                  </a:tcPr>
                </a:tc>
                <a:extLst>
                  <a:ext uri="{0D108BD9-81ED-4DB2-BD59-A6C34878D82A}">
                    <a16:rowId xmlns:a16="http://schemas.microsoft.com/office/drawing/2014/main" val="3950674188"/>
                  </a:ext>
                </a:extLst>
              </a:tr>
              <a:tr h="323616">
                <a:tc>
                  <a:txBody>
                    <a:bodyPr/>
                    <a:lstStyle/>
                    <a:p>
                      <a:pPr marL="171450" lvl="0" indent="-171450">
                        <a:buFont typeface="Wingdings" panose="05000000000000000000" pitchFamily="2" charset="2"/>
                        <a:buChar char="ü"/>
                      </a:pPr>
                      <a:r>
                        <a:rPr lang="en-US" sz="1200" u="none" strike="noStrike" kern="1200" dirty="0">
                          <a:solidFill>
                            <a:schemeClr val="dk1"/>
                          </a:solidFill>
                          <a:effectLst/>
                          <a:latin typeface="Arial" panose="020B0604020202020204" pitchFamily="34" charset="0"/>
                          <a:ea typeface="+mn-ea"/>
                          <a:cs typeface="Arial" panose="020B0604020202020204" pitchFamily="34" charset="0"/>
                        </a:rPr>
                        <a:t>Is the Trainer Candidate responding to those who challenge or are disinterested in a way that keeps the training moving for the rest of those in training?</a:t>
                      </a:r>
                    </a:p>
                  </a:txBody>
                  <a:tcPr anchor="ctr">
                    <a:noFill/>
                  </a:tcPr>
                </a:tc>
                <a:extLst>
                  <a:ext uri="{0D108BD9-81ED-4DB2-BD59-A6C34878D82A}">
                    <a16:rowId xmlns:a16="http://schemas.microsoft.com/office/drawing/2014/main" val="538127236"/>
                  </a:ext>
                </a:extLst>
              </a:tr>
            </a:tbl>
          </a:graphicData>
        </a:graphic>
      </p:graphicFrame>
      <p:sp>
        <p:nvSpPr>
          <p:cNvPr id="19" name="Rectangle 18">
            <a:extLst>
              <a:ext uri="{FF2B5EF4-FFF2-40B4-BE49-F238E27FC236}">
                <a16:creationId xmlns:a16="http://schemas.microsoft.com/office/drawing/2014/main" id="{2AA0F302-0BDF-4A21-BDA1-2983C9D5143B}"/>
              </a:ext>
              <a:ext uri="{C183D7F6-B498-43B3-948B-1728B52AA6E4}">
                <adec:decorative xmlns:adec="http://schemas.microsoft.com/office/drawing/2017/decorative" val="1"/>
              </a:ext>
            </a:extLst>
          </p:cNvPr>
          <p:cNvSpPr/>
          <p:nvPr/>
        </p:nvSpPr>
        <p:spPr>
          <a:xfrm>
            <a:off x="520576" y="468896"/>
            <a:ext cx="5762559" cy="2309020"/>
          </a:xfrm>
          <a:prstGeom prst="rect">
            <a:avLst/>
          </a:prstGeom>
          <a:solidFill>
            <a:srgbClr val="B398E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pic>
        <p:nvPicPr>
          <p:cNvPr id="4" name="Graphic 3" descr="Earth globe: Americas with solid fill">
            <a:extLst>
              <a:ext uri="{FF2B5EF4-FFF2-40B4-BE49-F238E27FC236}">
                <a16:creationId xmlns:a16="http://schemas.microsoft.com/office/drawing/2014/main" id="{8643C352-1664-46C7-AA8D-13E2921DEF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488" y="2992162"/>
            <a:ext cx="457200" cy="457200"/>
          </a:xfrm>
          <a:prstGeom prst="rect">
            <a:avLst/>
          </a:prstGeom>
        </p:spPr>
      </p:pic>
      <p:sp>
        <p:nvSpPr>
          <p:cNvPr id="22" name="TextBox 21">
            <a:extLst>
              <a:ext uri="{FF2B5EF4-FFF2-40B4-BE49-F238E27FC236}">
                <a16:creationId xmlns:a16="http://schemas.microsoft.com/office/drawing/2014/main" id="{652B5B66-9E3B-452D-A0DB-2EAF41737BA4}"/>
              </a:ext>
            </a:extLst>
          </p:cNvPr>
          <p:cNvSpPr txBox="1"/>
          <p:nvPr/>
        </p:nvSpPr>
        <p:spPr>
          <a:xfrm>
            <a:off x="852488" y="3006278"/>
            <a:ext cx="6718081" cy="757602"/>
          </a:xfrm>
          <a:prstGeom prst="rect">
            <a:avLst/>
          </a:prstGeom>
          <a:noFill/>
        </p:spPr>
        <p:txBody>
          <a:bodyPr wrap="square">
            <a:noAutofit/>
          </a:bodyPr>
          <a:lstStyle/>
          <a:p>
            <a:pPr marL="0" marR="1254760">
              <a:spcBef>
                <a:spcPts val="0"/>
              </a:spcBef>
              <a:spcAft>
                <a:spcPts val="0"/>
              </a:spcAft>
            </a:pPr>
            <a:r>
              <a:rPr lang="en-US" sz="1200" dirty="0">
                <a:effectLst/>
                <a:latin typeface="Book Antiqua" panose="02040602050305030304" pitchFamily="18" charset="0"/>
                <a:ea typeface="Arial" panose="020B0604020202020204" pitchFamily="34" charset="0"/>
                <a:cs typeface="Cambria" panose="02040503050406030204" pitchFamily="18" charset="0"/>
              </a:rPr>
              <a:t>See samples of Person Centered Descriptions </a:t>
            </a:r>
            <a:r>
              <a:rPr lang="en-US" sz="1200" dirty="0">
                <a:latin typeface="Book Antiqua" panose="02040602050305030304" pitchFamily="18" charset="0"/>
                <a:ea typeface="Arial" panose="020B0604020202020204" pitchFamily="34" charset="0"/>
                <a:cs typeface="Cambria" panose="02040503050406030204" pitchFamily="18" charset="0"/>
              </a:rPr>
              <a:t>in </a:t>
            </a:r>
            <a:r>
              <a:rPr lang="en-US" sz="1200" i="1" dirty="0">
                <a:effectLst/>
                <a:latin typeface="Book Antiqua" panose="02040602050305030304" pitchFamily="18" charset="0"/>
                <a:ea typeface="Arial" panose="020B0604020202020204" pitchFamily="34" charset="0"/>
                <a:cs typeface="Cambria" panose="02040503050406030204" pitchFamily="18" charset="0"/>
              </a:rPr>
              <a:t>Resources</a:t>
            </a:r>
            <a:r>
              <a:rPr lang="en-US" sz="1200" dirty="0">
                <a:effectLst/>
                <a:latin typeface="Book Antiqua" panose="02040602050305030304" pitchFamily="18" charset="0"/>
                <a:ea typeface="Arial" panose="020B0604020202020204" pitchFamily="34" charset="0"/>
                <a:cs typeface="Cambria" panose="02040503050406030204" pitchFamily="18" charset="0"/>
              </a:rPr>
              <a:t> on TLCPCP website</a:t>
            </a:r>
            <a:r>
              <a:rPr lang="en-US" sz="1200" i="1" dirty="0">
                <a:effectLst/>
                <a:latin typeface="Book Antiqua" panose="02040602050305030304" pitchFamily="18" charset="0"/>
                <a:ea typeface="Arial" panose="020B0604020202020204" pitchFamily="34" charset="0"/>
                <a:cs typeface="Cambria" panose="02040503050406030204" pitchFamily="18" charset="0"/>
              </a:rPr>
              <a:t> </a:t>
            </a:r>
            <a:r>
              <a:rPr lang="en-US" sz="1200" dirty="0">
                <a:solidFill>
                  <a:schemeClr val="accent2">
                    <a:lumMod val="75000"/>
                  </a:schemeClr>
                </a:solidFill>
                <a:effectLst/>
                <a:latin typeface="Book Antiqua" panose="02040602050305030304" pitchFamily="18" charset="0"/>
                <a:ea typeface="Arial" panose="020B0604020202020204" pitchFamily="34" charset="0"/>
                <a:cs typeface="Cambria" panose="02040503050406030204" pitchFamily="18" charset="0"/>
              </a:rPr>
              <a:t>(add website link - Mentor Group).  </a:t>
            </a:r>
            <a:endParaRPr lang="en-US" sz="1200" dirty="0">
              <a:solidFill>
                <a:schemeClr val="accent2">
                  <a:lumMod val="75000"/>
                </a:schemeClr>
              </a:solidFill>
              <a:effectLst/>
              <a:latin typeface="Book Antiqua" panose="02040602050305030304" pitchFamily="18" charset="0"/>
              <a:ea typeface="Cambria" panose="02040503050406030204" pitchFamily="18" charset="0"/>
              <a:cs typeface="Cambria" panose="02040503050406030204" pitchFamily="18" charset="0"/>
            </a:endParaRPr>
          </a:p>
        </p:txBody>
      </p:sp>
      <p:sp>
        <p:nvSpPr>
          <p:cNvPr id="5" name="Title 1">
            <a:extLst>
              <a:ext uri="{FF2B5EF4-FFF2-40B4-BE49-F238E27FC236}">
                <a16:creationId xmlns:a16="http://schemas.microsoft.com/office/drawing/2014/main" id="{0A018398-6A57-AC43-49E6-CFBA0B0F393C}"/>
              </a:ext>
            </a:extLst>
          </p:cNvPr>
          <p:cNvSpPr txBox="1">
            <a:spLocks/>
          </p:cNvSpPr>
          <p:nvPr/>
        </p:nvSpPr>
        <p:spPr>
          <a:xfrm>
            <a:off x="446942" y="3587832"/>
            <a:ext cx="5684034" cy="8257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n-US" sz="2800" b="1" dirty="0">
                <a:solidFill>
                  <a:srgbClr val="205394"/>
                </a:solidFill>
                <a:latin typeface="Book Antiqua" panose="02040602050305030304" pitchFamily="18" charset="0"/>
              </a:rPr>
              <a:t>One Page Descriptions</a:t>
            </a:r>
          </a:p>
        </p:txBody>
      </p:sp>
      <p:sp>
        <p:nvSpPr>
          <p:cNvPr id="23" name="TextBox 22">
            <a:extLst>
              <a:ext uri="{FF2B5EF4-FFF2-40B4-BE49-F238E27FC236}">
                <a16:creationId xmlns:a16="http://schemas.microsoft.com/office/drawing/2014/main" id="{5B7E1792-8AF4-4C0F-97B7-F0CF94512F76}"/>
              </a:ext>
            </a:extLst>
          </p:cNvPr>
          <p:cNvSpPr txBox="1"/>
          <p:nvPr/>
        </p:nvSpPr>
        <p:spPr>
          <a:xfrm>
            <a:off x="489554" y="4335042"/>
            <a:ext cx="5824604" cy="2123658"/>
          </a:xfrm>
          <a:prstGeom prst="rect">
            <a:avLst/>
          </a:prstGeom>
          <a:noFill/>
        </p:spPr>
        <p:txBody>
          <a:bodyPr wrap="square">
            <a:spAutoFit/>
          </a:bodyPr>
          <a:lstStyle/>
          <a:p>
            <a:pPr marL="0" marR="59690" algn="just">
              <a:spcBef>
                <a:spcPts val="0"/>
              </a:spcBef>
              <a:spcAft>
                <a:spcPts val="0"/>
              </a:spcAft>
            </a:pPr>
            <a:r>
              <a:rPr lang="en-US" sz="1200" b="1" dirty="0">
                <a:effectLst/>
                <a:latin typeface="Book Antiqua" panose="02040602050305030304" pitchFamily="18" charset="0"/>
                <a:ea typeface="Arial" panose="020B0604020202020204" pitchFamily="34" charset="0"/>
                <a:cs typeface="Arial" panose="020B0604020202020204" pitchFamily="34" charset="0"/>
              </a:rPr>
              <a:t>Trainer Candidates will develop 2 </a:t>
            </a:r>
            <a:r>
              <a:rPr lang="en-US" sz="1200" b="1" dirty="0">
                <a:latin typeface="Book Antiqua" panose="02040602050305030304" pitchFamily="18" charset="0"/>
                <a:ea typeface="Arial" panose="020B0604020202020204" pitchFamily="34" charset="0"/>
                <a:cs typeface="Arial" panose="020B0604020202020204" pitchFamily="34" charset="0"/>
              </a:rPr>
              <a:t>O</a:t>
            </a:r>
            <a:r>
              <a:rPr lang="en-US" sz="1200" b="1" dirty="0">
                <a:effectLst/>
                <a:latin typeface="Book Antiqua" panose="02040602050305030304" pitchFamily="18" charset="0"/>
                <a:ea typeface="Arial" panose="020B0604020202020204" pitchFamily="34" charset="0"/>
                <a:cs typeface="Arial" panose="020B0604020202020204" pitchFamily="34" charset="0"/>
              </a:rPr>
              <a:t>ne Page </a:t>
            </a:r>
            <a:r>
              <a:rPr lang="en-US" sz="1200" b="1" dirty="0">
                <a:latin typeface="Book Antiqua" panose="02040602050305030304" pitchFamily="18" charset="0"/>
                <a:ea typeface="Arial" panose="020B0604020202020204" pitchFamily="34" charset="0"/>
                <a:cs typeface="Arial" panose="020B0604020202020204" pitchFamily="34" charset="0"/>
              </a:rPr>
              <a:t>D</a:t>
            </a:r>
            <a:r>
              <a:rPr lang="en-US" sz="1200" b="1" dirty="0">
                <a:effectLst/>
                <a:latin typeface="Book Antiqua" panose="02040602050305030304" pitchFamily="18" charset="0"/>
                <a:ea typeface="Arial" panose="020B0604020202020204" pitchFamily="34" charset="0"/>
                <a:cs typeface="Arial" panose="020B0604020202020204" pitchFamily="34" charset="0"/>
              </a:rPr>
              <a:t>escriptions for people who receive supports, as well as their own One Page Description. </a:t>
            </a:r>
            <a:r>
              <a:rPr lang="en-US" sz="1200" dirty="0">
                <a:effectLst/>
                <a:latin typeface="Book Antiqua" panose="02040602050305030304" pitchFamily="18" charset="0"/>
                <a:ea typeface="Arial" panose="020B0604020202020204" pitchFamily="34" charset="0"/>
                <a:cs typeface="Arial" panose="020B0604020202020204" pitchFamily="34" charset="0"/>
              </a:rPr>
              <a:t>One Page Descriptions provide an at-a-glance look at a person but are meant to support a specific need or issue (e.g., healthcare appointments, introducing the person to new support staff</a:t>
            </a:r>
            <a:r>
              <a:rPr lang="en-US" sz="1200" dirty="0">
                <a:latin typeface="Book Antiqua" panose="02040602050305030304" pitchFamily="18" charset="0"/>
                <a:ea typeface="Arial" panose="020B0604020202020204" pitchFamily="34" charset="0"/>
                <a:cs typeface="Arial" panose="020B0604020202020204" pitchFamily="34" charset="0"/>
              </a:rPr>
              <a:t>, getting a paid job). You can have multiple One Page Descriptions for one person.</a:t>
            </a:r>
            <a:r>
              <a:rPr lang="en-US" sz="1200" dirty="0">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0" marR="59690" algn="just">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0" marR="59690" algn="just">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One Page Descriptions: </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0" marR="59690" algn="just">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342900" marR="59690" lvl="0" indent="-342900" algn="just">
              <a:spcBef>
                <a:spcPts val="0"/>
              </a:spcBef>
              <a:spcAft>
                <a:spcPts val="0"/>
              </a:spcAft>
              <a:buFont typeface="Arial" panose="020B0604020202020204" pitchFamily="34" charset="0"/>
              <a:buChar char="●"/>
            </a:pP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have a specific purpose</a:t>
            </a: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a:p>
            <a:pPr marL="342900" marR="59690" lvl="0" indent="-342900" algn="just">
              <a:spcBef>
                <a:spcPts val="0"/>
              </a:spcBef>
              <a:spcAft>
                <a:spcPts val="0"/>
              </a:spcAft>
              <a:buFont typeface="Arial" panose="020B0604020202020204" pitchFamily="34" charset="0"/>
              <a:buChar char="●"/>
            </a:pP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include three components that are directly related to the purpose: </a:t>
            </a: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p:txBody>
      </p:sp>
      <p:graphicFrame>
        <p:nvGraphicFramePr>
          <p:cNvPr id="2" name="Table 7" descr="3 components that are directly related to purpose">
            <a:extLst>
              <a:ext uri="{FF2B5EF4-FFF2-40B4-BE49-F238E27FC236}">
                <a16:creationId xmlns:a16="http://schemas.microsoft.com/office/drawing/2014/main" id="{FEF0DADF-3576-46A6-A567-3DB35CC4783F}"/>
              </a:ext>
            </a:extLst>
          </p:cNvPr>
          <p:cNvGraphicFramePr>
            <a:graphicFrameLocks noGrp="1"/>
          </p:cNvGraphicFramePr>
          <p:nvPr>
            <p:extLst>
              <p:ext uri="{D42A27DB-BD31-4B8C-83A1-F6EECF244321}">
                <p14:modId xmlns:p14="http://schemas.microsoft.com/office/powerpoint/2010/main" val="4062174998"/>
              </p:ext>
            </p:extLst>
          </p:nvPr>
        </p:nvGraphicFramePr>
        <p:xfrm>
          <a:off x="520576" y="6541369"/>
          <a:ext cx="5634945" cy="640080"/>
        </p:xfrm>
        <a:graphic>
          <a:graphicData uri="http://schemas.openxmlformats.org/drawingml/2006/table">
            <a:tbl>
              <a:tblPr firstRow="1" bandRow="1">
                <a:tableStyleId>{5C22544A-7EE6-4342-B048-85BDC9FD1C3A}</a:tableStyleId>
              </a:tblPr>
              <a:tblGrid>
                <a:gridCol w="1878315">
                  <a:extLst>
                    <a:ext uri="{9D8B030D-6E8A-4147-A177-3AD203B41FA5}">
                      <a16:colId xmlns:a16="http://schemas.microsoft.com/office/drawing/2014/main" val="851268522"/>
                    </a:ext>
                  </a:extLst>
                </a:gridCol>
                <a:gridCol w="1878315">
                  <a:extLst>
                    <a:ext uri="{9D8B030D-6E8A-4147-A177-3AD203B41FA5}">
                      <a16:colId xmlns:a16="http://schemas.microsoft.com/office/drawing/2014/main" val="275413336"/>
                    </a:ext>
                  </a:extLst>
                </a:gridCol>
                <a:gridCol w="1878315">
                  <a:extLst>
                    <a:ext uri="{9D8B030D-6E8A-4147-A177-3AD203B41FA5}">
                      <a16:colId xmlns:a16="http://schemas.microsoft.com/office/drawing/2014/main" val="1347448174"/>
                    </a:ext>
                  </a:extLst>
                </a:gridCol>
              </a:tblGrid>
              <a:tr h="370840">
                <a:tc>
                  <a:txBody>
                    <a:bodyPr/>
                    <a:lstStyle/>
                    <a:p>
                      <a:pPr algn="ctr"/>
                      <a:r>
                        <a:rPr lang="en-US" sz="1200" b="0" dirty="0">
                          <a:solidFill>
                            <a:schemeClr val="tx1"/>
                          </a:solidFill>
                          <a:latin typeface="Book Antiqua" panose="02040602050305030304" pitchFamily="18" charset="0"/>
                          <a:cs typeface="Arial" panose="020B0604020202020204" pitchFamily="34" charset="0"/>
                        </a:rPr>
                        <a:t>What people like and admire about the person</a:t>
                      </a:r>
                    </a:p>
                  </a:txBody>
                  <a:tcPr anchor="ctr">
                    <a:lnL w="19050" cap="flat" cmpd="sng" algn="ctr">
                      <a:solidFill>
                        <a:srgbClr val="810131"/>
                      </a:solidFill>
                      <a:prstDash val="solid"/>
                      <a:round/>
                      <a:headEnd type="none" w="med" len="med"/>
                      <a:tailEnd type="none" w="med" len="med"/>
                    </a:lnL>
                    <a:lnR w="19050" cap="flat" cmpd="sng" algn="ctr">
                      <a:solidFill>
                        <a:srgbClr val="810131"/>
                      </a:solidFill>
                      <a:prstDash val="solid"/>
                      <a:round/>
                      <a:headEnd type="none" w="med" len="med"/>
                      <a:tailEnd type="none" w="med" len="med"/>
                    </a:lnR>
                    <a:noFill/>
                  </a:tcPr>
                </a:tc>
                <a:tc>
                  <a:txBody>
                    <a:bodyPr/>
                    <a:lstStyle/>
                    <a:p>
                      <a:pPr algn="ctr"/>
                      <a:r>
                        <a:rPr lang="en-US" sz="1200" b="0" dirty="0">
                          <a:solidFill>
                            <a:schemeClr val="tx1"/>
                          </a:solidFill>
                          <a:latin typeface="Book Antiqua" panose="02040602050305030304" pitchFamily="18" charset="0"/>
                          <a:cs typeface="Arial" panose="020B0604020202020204" pitchFamily="34" charset="0"/>
                        </a:rPr>
                        <a:t>What is important TO them (in situation related to purpose)</a:t>
                      </a:r>
                    </a:p>
                  </a:txBody>
                  <a:tcPr anchor="ctr">
                    <a:lnL w="19050" cap="flat" cmpd="sng" algn="ctr">
                      <a:solidFill>
                        <a:srgbClr val="810131"/>
                      </a:solidFill>
                      <a:prstDash val="solid"/>
                      <a:round/>
                      <a:headEnd type="none" w="med" len="med"/>
                      <a:tailEnd type="none" w="med" len="med"/>
                    </a:lnL>
                    <a:lnR w="19050" cap="flat" cmpd="sng" algn="ctr">
                      <a:solidFill>
                        <a:srgbClr val="81013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Book Antiqua" panose="02040602050305030304" pitchFamily="18" charset="0"/>
                          <a:cs typeface="Arial" panose="020B0604020202020204" pitchFamily="34" charset="0"/>
                        </a:rPr>
                        <a:t>How to best support them (in situation related to purpose)</a:t>
                      </a:r>
                    </a:p>
                  </a:txBody>
                  <a:tcPr anchor="ctr">
                    <a:lnL w="19050" cap="flat" cmpd="sng" algn="ctr">
                      <a:solidFill>
                        <a:srgbClr val="810131"/>
                      </a:solidFill>
                      <a:prstDash val="solid"/>
                      <a:round/>
                      <a:headEnd type="none" w="med" len="med"/>
                      <a:tailEnd type="none" w="med" len="med"/>
                    </a:lnL>
                    <a:lnR w="19050" cap="flat" cmpd="sng" algn="ctr">
                      <a:solidFill>
                        <a:srgbClr val="810131"/>
                      </a:solidFill>
                      <a:prstDash val="solid"/>
                      <a:round/>
                      <a:headEnd type="none" w="med" len="med"/>
                      <a:tailEnd type="none" w="med" len="med"/>
                    </a:lnR>
                    <a:noFill/>
                  </a:tcPr>
                </a:tc>
                <a:extLst>
                  <a:ext uri="{0D108BD9-81ED-4DB2-BD59-A6C34878D82A}">
                    <a16:rowId xmlns:a16="http://schemas.microsoft.com/office/drawing/2014/main" val="739562420"/>
                  </a:ext>
                </a:extLst>
              </a:tr>
            </a:tbl>
          </a:graphicData>
        </a:graphic>
      </p:graphicFrame>
      <p:sp>
        <p:nvSpPr>
          <p:cNvPr id="26" name="TextBox 25">
            <a:extLst>
              <a:ext uri="{FF2B5EF4-FFF2-40B4-BE49-F238E27FC236}">
                <a16:creationId xmlns:a16="http://schemas.microsoft.com/office/drawing/2014/main" id="{A8E176E3-04EF-40E0-A884-72A5198B68AA}"/>
              </a:ext>
            </a:extLst>
          </p:cNvPr>
          <p:cNvSpPr txBox="1"/>
          <p:nvPr/>
        </p:nvSpPr>
        <p:spPr>
          <a:xfrm>
            <a:off x="471487" y="7336234"/>
            <a:ext cx="5634945" cy="830997"/>
          </a:xfrm>
          <a:prstGeom prst="rect">
            <a:avLst/>
          </a:prstGeom>
          <a:noFill/>
        </p:spPr>
        <p:txBody>
          <a:bodyPr wrap="square">
            <a:spAutoFit/>
          </a:bodyPr>
          <a:lstStyle/>
          <a:p>
            <a:pPr marL="0" marR="59690" algn="just">
              <a:spcBef>
                <a:spcPts val="0"/>
              </a:spcBef>
              <a:spcAft>
                <a:spcPts val="0"/>
              </a:spcAft>
            </a:pPr>
            <a:r>
              <a:rPr lang="en-US" sz="1200" dirty="0">
                <a:effectLst/>
                <a:latin typeface="Book Antiqua" panose="02040602050305030304" pitchFamily="18" charset="0"/>
                <a:ea typeface="Arial" panose="020B0604020202020204" pitchFamily="34" charset="0"/>
                <a:cs typeface="Cambria" panose="02040503050406030204" pitchFamily="18" charset="0"/>
              </a:rPr>
              <a:t>While the purpose of the One Page Descriptions for the people who receive supports will vary, the purpose of your own One Page Description is to introduce you as a trainer to the people you will experience training with, including participants, co-trainers, and Mentor </a:t>
            </a:r>
            <a:r>
              <a:rPr lang="en-US" sz="1200" dirty="0">
                <a:latin typeface="Book Antiqua" panose="02040602050305030304" pitchFamily="18" charset="0"/>
                <a:ea typeface="Arial" panose="020B0604020202020204" pitchFamily="34" charset="0"/>
                <a:cs typeface="Cambria" panose="02040503050406030204" pitchFamily="18" charset="0"/>
              </a:rPr>
              <a:t>T</a:t>
            </a:r>
            <a:r>
              <a:rPr lang="en-US" sz="1200" dirty="0">
                <a:effectLst/>
                <a:latin typeface="Book Antiqua" panose="02040602050305030304" pitchFamily="18" charset="0"/>
                <a:ea typeface="Arial" panose="020B0604020202020204" pitchFamily="34" charset="0"/>
                <a:cs typeface="Cambria" panose="02040503050406030204" pitchFamily="18" charset="0"/>
              </a:rPr>
              <a:t>rainers.  </a:t>
            </a:r>
            <a:endParaRPr lang="en-US" sz="1100" dirty="0">
              <a:effectLst/>
              <a:latin typeface="Book Antiqua" panose="02040602050305030304" pitchFamily="18" charset="0"/>
              <a:ea typeface="Cambria" panose="02040503050406030204" pitchFamily="18" charset="0"/>
              <a:cs typeface="Cambria" panose="02040503050406030204" pitchFamily="18" charset="0"/>
            </a:endParaRPr>
          </a:p>
        </p:txBody>
      </p:sp>
      <p:sp>
        <p:nvSpPr>
          <p:cNvPr id="3" name="Date Placeholder 2">
            <a:extLst>
              <a:ext uri="{FF2B5EF4-FFF2-40B4-BE49-F238E27FC236}">
                <a16:creationId xmlns:a16="http://schemas.microsoft.com/office/drawing/2014/main" id="{56D7E869-869C-4643-A1C8-0092F3EBC69C}"/>
              </a:ext>
            </a:extLst>
          </p:cNvPr>
          <p:cNvSpPr>
            <a:spLocks noGrp="1"/>
          </p:cNvSpPr>
          <p:nvPr>
            <p:ph type="dt" sz="half" idx="10"/>
          </p:nvPr>
        </p:nvSpPr>
        <p:spPr/>
        <p:txBody>
          <a:bodyPr/>
          <a:lstStyle/>
          <a:p>
            <a:fld id="{6E600BA5-3165-46F1-9C85-405FFF84339D}" type="datetime1">
              <a:rPr lang="en-US" smtClean="0">
                <a:latin typeface="Book Antiqua" panose="02040602050305030304" pitchFamily="18" charset="0"/>
                <a:cs typeface="Arial" panose="020B0604020202020204" pitchFamily="34" charset="0"/>
              </a:rPr>
              <a:t>4/17/2023</a:t>
            </a:fld>
            <a:endParaRPr lang="en-US" dirty="0">
              <a:latin typeface="Book Antiqua" panose="02040602050305030304" pitchFamily="18" charset="0"/>
              <a:cs typeface="Arial" panose="020B0604020202020204" pitchFamily="34" charset="0"/>
            </a:endParaRPr>
          </a:p>
        </p:txBody>
      </p:sp>
      <p:sp>
        <p:nvSpPr>
          <p:cNvPr id="30" name="Footer Placeholder 29">
            <a:extLst>
              <a:ext uri="{FF2B5EF4-FFF2-40B4-BE49-F238E27FC236}">
                <a16:creationId xmlns:a16="http://schemas.microsoft.com/office/drawing/2014/main" id="{9C4AD85E-96E7-442D-96AE-981B25592586}"/>
              </a:ext>
            </a:extLst>
          </p:cNvPr>
          <p:cNvSpPr>
            <a:spLocks noGrp="1"/>
          </p:cNvSpPr>
          <p:nvPr>
            <p:ph type="ftr" sz="quarter" idx="11"/>
          </p:nvPr>
        </p:nvSpPr>
        <p:spPr/>
        <p:txBody>
          <a:bodyPr/>
          <a:lstStyle/>
          <a:p>
            <a:r>
              <a:rPr lang="en-US">
                <a:latin typeface="Book Antiqua" panose="02040602050305030304" pitchFamily="18" charset="0"/>
              </a:rPr>
              <a:t>TLCPCP</a:t>
            </a:r>
          </a:p>
        </p:txBody>
      </p:sp>
      <p:sp>
        <p:nvSpPr>
          <p:cNvPr id="29" name="Slide Number Placeholder 28">
            <a:extLst>
              <a:ext uri="{FF2B5EF4-FFF2-40B4-BE49-F238E27FC236}">
                <a16:creationId xmlns:a16="http://schemas.microsoft.com/office/drawing/2014/main" id="{722693FF-C743-4603-93D8-7C9FCD8714FF}"/>
              </a:ext>
            </a:extLst>
          </p:cNvPr>
          <p:cNvSpPr>
            <a:spLocks noGrp="1"/>
          </p:cNvSpPr>
          <p:nvPr>
            <p:ph type="sldNum" sz="quarter" idx="12"/>
          </p:nvPr>
        </p:nvSpPr>
        <p:spPr/>
        <p:txBody>
          <a:bodyPr/>
          <a:lstStyle/>
          <a:p>
            <a:fld id="{1CB229C6-E506-40ED-B870-0351F69C23CD}" type="slidenum">
              <a:rPr lang="en-US" smtClean="0">
                <a:latin typeface="Book Antiqua" panose="02040602050305030304" pitchFamily="18" charset="0"/>
                <a:cs typeface="Arial" panose="020B0604020202020204" pitchFamily="34" charset="0"/>
              </a:rPr>
              <a:t>15</a:t>
            </a:fld>
            <a:endParaRPr lang="en-US" dirty="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2775219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C651B6-255B-E4E4-C230-47D24981B3F8}"/>
              </a:ext>
            </a:extLst>
          </p:cNvPr>
          <p:cNvPicPr>
            <a:picLocks noChangeAspect="1"/>
          </p:cNvPicPr>
          <p:nvPr/>
        </p:nvPicPr>
        <p:blipFill>
          <a:blip r:embed="rId2"/>
          <a:stretch>
            <a:fillRect/>
          </a:stretch>
        </p:blipFill>
        <p:spPr>
          <a:xfrm>
            <a:off x="-1" y="0"/>
            <a:ext cx="6857999" cy="9144000"/>
          </a:xfrm>
          <a:prstGeom prst="rect">
            <a:avLst/>
          </a:prstGeom>
        </p:spPr>
      </p:pic>
      <p:sp>
        <p:nvSpPr>
          <p:cNvPr id="3" name="Title 2">
            <a:extLst>
              <a:ext uri="{FF2B5EF4-FFF2-40B4-BE49-F238E27FC236}">
                <a16:creationId xmlns:a16="http://schemas.microsoft.com/office/drawing/2014/main" id="{4A88C5B0-64C6-DC74-C558-6E16E3DA608D}"/>
              </a:ext>
            </a:extLst>
          </p:cNvPr>
          <p:cNvSpPr>
            <a:spLocks noGrp="1"/>
          </p:cNvSpPr>
          <p:nvPr>
            <p:ph type="title" idx="4294967295"/>
          </p:nvPr>
        </p:nvSpPr>
        <p:spPr/>
        <p:txBody>
          <a:bodyPr/>
          <a:lstStyle/>
          <a:p>
            <a:r>
              <a:rPr lang="en-US" dirty="0">
                <a:latin typeface="Book Antiqua" panose="02040602050305030304" pitchFamily="18" charset="0"/>
              </a:rPr>
              <a:t>One Page</a:t>
            </a:r>
            <a:r>
              <a:rPr lang="en-US" baseline="0" dirty="0">
                <a:latin typeface="Book Antiqua" panose="02040602050305030304" pitchFamily="18" charset="0"/>
              </a:rPr>
              <a:t> Descriptions continued</a:t>
            </a:r>
            <a:endParaRPr lang="en-US" dirty="0">
              <a:latin typeface="Book Antiqua" panose="02040602050305030304" pitchFamily="18" charset="0"/>
            </a:endParaRPr>
          </a:p>
        </p:txBody>
      </p:sp>
      <p:sp>
        <p:nvSpPr>
          <p:cNvPr id="25" name="Rectangle 24">
            <a:extLst>
              <a:ext uri="{FF2B5EF4-FFF2-40B4-BE49-F238E27FC236}">
                <a16:creationId xmlns:a16="http://schemas.microsoft.com/office/drawing/2014/main" id="{4C0143FA-A318-4FDA-9F6A-3E108458A0C5}"/>
              </a:ext>
              <a:ext uri="{C183D7F6-B498-43B3-948B-1728B52AA6E4}">
                <adec:decorative xmlns:adec="http://schemas.microsoft.com/office/drawing/2017/decorative" val="1"/>
              </a:ext>
            </a:extLst>
          </p:cNvPr>
          <p:cNvSpPr/>
          <p:nvPr/>
        </p:nvSpPr>
        <p:spPr>
          <a:xfrm>
            <a:off x="129209" y="182031"/>
            <a:ext cx="6599582" cy="890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59690">
              <a:spcBef>
                <a:spcPts val="0"/>
              </a:spcBef>
              <a:spcAft>
                <a:spcPts val="0"/>
              </a:spcAft>
            </a:pPr>
            <a:endParaRPr lang="en-US" sz="1200" dirty="0">
              <a:effectLst/>
              <a:latin typeface="Book Antiqua" panose="02040602050305030304" pitchFamily="18" charset="0"/>
              <a:ea typeface="Cambria" panose="02040503050406030204" pitchFamily="18" charset="0"/>
              <a:cs typeface="Arial" panose="020B0604020202020204" pitchFamily="34" charset="0"/>
            </a:endParaRPr>
          </a:p>
        </p:txBody>
      </p:sp>
      <p:sp>
        <p:nvSpPr>
          <p:cNvPr id="4" name="Title 1">
            <a:extLst>
              <a:ext uri="{FF2B5EF4-FFF2-40B4-BE49-F238E27FC236}">
                <a16:creationId xmlns:a16="http://schemas.microsoft.com/office/drawing/2014/main" id="{A3CC4A6A-9319-459F-BE08-74A657E0AB0F}"/>
              </a:ext>
            </a:extLst>
          </p:cNvPr>
          <p:cNvSpPr txBox="1">
            <a:spLocks/>
          </p:cNvSpPr>
          <p:nvPr/>
        </p:nvSpPr>
        <p:spPr>
          <a:xfrm>
            <a:off x="471488" y="438513"/>
            <a:ext cx="5704025" cy="37769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59690">
              <a:spcBef>
                <a:spcPts val="0"/>
              </a:spcBef>
              <a:spcAft>
                <a:spcPts val="0"/>
              </a:spcAft>
            </a:pPr>
            <a:r>
              <a:rPr lang="en-US" sz="1200" b="1" dirty="0">
                <a:effectLst/>
                <a:latin typeface="Book Antiqua" panose="02040602050305030304" pitchFamily="18" charset="0"/>
                <a:ea typeface="Arial" panose="020B0604020202020204" pitchFamily="34" charset="0"/>
                <a:cs typeface="Cambria" panose="02040503050406030204" pitchFamily="18" charset="0"/>
              </a:rPr>
              <a:t>The first One Page Description you do on yourself at the beginning of the process will introduce you as a Trainer </a:t>
            </a:r>
            <a:r>
              <a:rPr lang="en-US" sz="1200" b="1" dirty="0">
                <a:latin typeface="Book Antiqua" panose="02040602050305030304" pitchFamily="18" charset="0"/>
                <a:ea typeface="Arial" panose="020B0604020202020204" pitchFamily="34" charset="0"/>
                <a:cs typeface="Cambria" panose="02040503050406030204" pitchFamily="18" charset="0"/>
              </a:rPr>
              <a:t>C</a:t>
            </a:r>
            <a:r>
              <a:rPr lang="en-US" sz="1200" b="1" dirty="0">
                <a:effectLst/>
                <a:latin typeface="Book Antiqua" panose="02040602050305030304" pitchFamily="18" charset="0"/>
                <a:ea typeface="Arial" panose="020B0604020202020204" pitchFamily="34" charset="0"/>
                <a:cs typeface="Cambria" panose="02040503050406030204" pitchFamily="18" charset="0"/>
              </a:rPr>
              <a:t>andidate:</a:t>
            </a:r>
            <a:endParaRPr lang="en-US" sz="1200" b="1" dirty="0">
              <a:effectLst/>
              <a:latin typeface="Book Antiqua" panose="02040602050305030304" pitchFamily="18" charset="0"/>
              <a:ea typeface="Cambria" panose="02040503050406030204" pitchFamily="18" charset="0"/>
              <a:cs typeface="Cambria" panose="02040503050406030204" pitchFamily="18" charset="0"/>
            </a:endParaRPr>
          </a:p>
        </p:txBody>
      </p:sp>
      <p:sp>
        <p:nvSpPr>
          <p:cNvPr id="7" name="TextBox 6">
            <a:extLst>
              <a:ext uri="{FF2B5EF4-FFF2-40B4-BE49-F238E27FC236}">
                <a16:creationId xmlns:a16="http://schemas.microsoft.com/office/drawing/2014/main" id="{742F668E-8411-47C2-B83F-AF9FE9D1CF15}"/>
              </a:ext>
            </a:extLst>
          </p:cNvPr>
          <p:cNvSpPr txBox="1"/>
          <p:nvPr/>
        </p:nvSpPr>
        <p:spPr>
          <a:xfrm>
            <a:off x="973898" y="1092286"/>
            <a:ext cx="4781309" cy="2492990"/>
          </a:xfrm>
          <a:prstGeom prst="rect">
            <a:avLst/>
          </a:prstGeom>
          <a:noFill/>
        </p:spPr>
        <p:txBody>
          <a:bodyPr wrap="square">
            <a:spAutoFit/>
          </a:bodyPr>
          <a:lstStyle/>
          <a:p>
            <a:pPr marL="342900" marR="59690" lvl="0" indent="-342900" algn="just">
              <a:spcBef>
                <a:spcPts val="0"/>
              </a:spcBef>
              <a:spcAft>
                <a:spcPts val="0"/>
              </a:spcAft>
              <a:buFont typeface="+mj-lt"/>
              <a:buAutoNum type="arabicPeriod"/>
            </a:pP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What do people like and admire about you as a trainer?</a:t>
            </a:r>
          </a:p>
          <a:p>
            <a:pPr marR="59690" lvl="0" algn="just">
              <a:spcBef>
                <a:spcPts val="0"/>
              </a:spcBef>
              <a:spcAft>
                <a:spcPts val="0"/>
              </a:spcAft>
            </a:pP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a:p>
            <a:pPr marR="59690" lvl="0" algn="just">
              <a:spcBef>
                <a:spcPts val="0"/>
              </a:spcBef>
              <a:spcAft>
                <a:spcPts val="0"/>
              </a:spcAft>
            </a:pP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a:p>
            <a:pPr marR="59690" lvl="0" algn="just">
              <a:spcBef>
                <a:spcPts val="0"/>
              </a:spcBef>
              <a:spcAft>
                <a:spcPts val="0"/>
              </a:spcAft>
            </a:pP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a:p>
            <a:pPr marL="342900" marR="59690" lvl="0" indent="-342900" algn="just">
              <a:spcBef>
                <a:spcPts val="0"/>
              </a:spcBef>
              <a:spcAft>
                <a:spcPts val="0"/>
              </a:spcAft>
              <a:buFont typeface="+mj-lt"/>
              <a:buAutoNum type="arabicPeriod" startAt="2"/>
            </a:pP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What is Important TO you as a Trainer Candidate? (This will include information about the certification process itself, as well as what happens during actual trainings.) </a:t>
            </a:r>
          </a:p>
          <a:p>
            <a:pPr marR="59690" lvl="0" algn="just">
              <a:spcBef>
                <a:spcPts val="0"/>
              </a:spcBef>
              <a:spcAft>
                <a:spcPts val="0"/>
              </a:spcAft>
            </a:pP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a:p>
            <a:pPr marR="59690" lvl="0" algn="just">
              <a:spcBef>
                <a:spcPts val="0"/>
              </a:spcBef>
              <a:spcAft>
                <a:spcPts val="0"/>
              </a:spcAft>
            </a:pP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a:p>
            <a:pPr marR="59690" lvl="0" algn="just">
              <a:spcBef>
                <a:spcPts val="0"/>
              </a:spcBef>
              <a:spcAft>
                <a:spcPts val="0"/>
              </a:spcAft>
            </a:pP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a:p>
            <a:pPr marL="342900" marR="59690" lvl="0" indent="-342900" algn="just">
              <a:spcBef>
                <a:spcPts val="0"/>
              </a:spcBef>
              <a:spcAft>
                <a:spcPts val="0"/>
              </a:spcAft>
              <a:buFont typeface="+mj-lt"/>
              <a:buAutoNum type="arabicPeriod" startAt="3"/>
            </a:pP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What supports will you need from your Mentor </a:t>
            </a:r>
            <a:r>
              <a:rPr lang="en-US" sz="1200" dirty="0">
                <a:latin typeface="Book Antiqua" panose="02040602050305030304" pitchFamily="18" charset="0"/>
                <a:ea typeface="Arial" panose="020B0604020202020204" pitchFamily="34" charset="0"/>
                <a:cs typeface="Arial" panose="020B0604020202020204" pitchFamily="34" charset="0"/>
              </a:rPr>
              <a:t>T</a:t>
            </a: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rainer and others to be successful in the certification process and to meet your </a:t>
            </a:r>
            <a:r>
              <a:rPr lang="en-US" sz="1200" i="1" u="none" strike="noStrike" dirty="0">
                <a:effectLst/>
                <a:latin typeface="Book Antiqua" panose="02040602050305030304" pitchFamily="18" charset="0"/>
                <a:ea typeface="Arial" panose="020B0604020202020204" pitchFamily="34" charset="0"/>
                <a:cs typeface="Arial" panose="020B0604020202020204" pitchFamily="34" charset="0"/>
              </a:rPr>
              <a:t>Important TOs </a:t>
            </a: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through the process?  </a:t>
            </a:r>
            <a:endParaRPr lang="en-US" sz="1200" b="1" dirty="0">
              <a:latin typeface="Book Antiqua" panose="02040602050305030304" pitchFamily="18" charset="0"/>
              <a:ea typeface="Arial" panose="020B0604020202020204" pitchFamily="34" charset="0"/>
              <a:cs typeface="Arial" panose="020B0604020202020204" pitchFamily="34" charset="0"/>
            </a:endParaRPr>
          </a:p>
        </p:txBody>
      </p:sp>
      <p:pic>
        <p:nvPicPr>
          <p:cNvPr id="15" name="Graphic 14" descr="Earth globe: Americas with solid fill">
            <a:extLst>
              <a:ext uri="{FF2B5EF4-FFF2-40B4-BE49-F238E27FC236}">
                <a16:creationId xmlns:a16="http://schemas.microsoft.com/office/drawing/2014/main" id="{5E3894D7-C294-415E-BB04-570B5EEC53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698" y="3959252"/>
            <a:ext cx="457200" cy="457200"/>
          </a:xfrm>
          <a:prstGeom prst="rect">
            <a:avLst/>
          </a:prstGeom>
        </p:spPr>
      </p:pic>
      <p:sp>
        <p:nvSpPr>
          <p:cNvPr id="17" name="TextBox 16">
            <a:extLst>
              <a:ext uri="{FF2B5EF4-FFF2-40B4-BE49-F238E27FC236}">
                <a16:creationId xmlns:a16="http://schemas.microsoft.com/office/drawing/2014/main" id="{3CC3AA7A-649F-413D-8909-FFE4670BE094}"/>
              </a:ext>
            </a:extLst>
          </p:cNvPr>
          <p:cNvSpPr txBox="1"/>
          <p:nvPr/>
        </p:nvSpPr>
        <p:spPr>
          <a:xfrm>
            <a:off x="973898" y="4025037"/>
            <a:ext cx="5367404" cy="307777"/>
          </a:xfrm>
          <a:prstGeom prst="rect">
            <a:avLst/>
          </a:prstGeom>
          <a:noFill/>
        </p:spPr>
        <p:txBody>
          <a:bodyPr wrap="square">
            <a:spAutoFit/>
          </a:bodyPr>
          <a:lstStyle/>
          <a:p>
            <a:pPr marR="0" lvl="0">
              <a:spcBef>
                <a:spcPts val="0"/>
              </a:spcBef>
              <a:spcAft>
                <a:spcPts val="0"/>
              </a:spcAft>
            </a:pPr>
            <a:r>
              <a:rPr lang="en-US" sz="1400" b="1" dirty="0">
                <a:effectLst/>
                <a:latin typeface="Book Antiqua" panose="02040602050305030304" pitchFamily="18" charset="0"/>
                <a:ea typeface="Arial" panose="020B0604020202020204" pitchFamily="34" charset="0"/>
              </a:rPr>
              <a:t>See Resources </a:t>
            </a:r>
            <a:r>
              <a:rPr lang="en-US" sz="1400" dirty="0">
                <a:solidFill>
                  <a:schemeClr val="accent2">
                    <a:lumMod val="75000"/>
                  </a:schemeClr>
                </a:solidFill>
                <a:effectLst/>
                <a:latin typeface="Book Antiqua" panose="02040602050305030304" pitchFamily="18" charset="0"/>
                <a:ea typeface="Arial" panose="020B0604020202020204" pitchFamily="34" charset="0"/>
              </a:rPr>
              <a:t>(link to website - Mentor group)</a:t>
            </a:r>
            <a:endParaRPr lang="en-US" sz="1400" dirty="0">
              <a:solidFill>
                <a:schemeClr val="accent2">
                  <a:lumMod val="75000"/>
                </a:schemeClr>
              </a:solidFill>
              <a:effectLst/>
              <a:latin typeface="Book Antiqua" panose="02040602050305030304" pitchFamily="18" charset="0"/>
              <a:ea typeface="Cambria" panose="02040503050406030204" pitchFamily="18" charset="0"/>
              <a:cs typeface="Cambria" panose="02040503050406030204" pitchFamily="18" charset="0"/>
            </a:endParaRPr>
          </a:p>
        </p:txBody>
      </p:sp>
      <p:sp>
        <p:nvSpPr>
          <p:cNvPr id="2" name="Rectangle: Rounded Corners 1">
            <a:extLst>
              <a:ext uri="{FF2B5EF4-FFF2-40B4-BE49-F238E27FC236}">
                <a16:creationId xmlns:a16="http://schemas.microsoft.com/office/drawing/2014/main" id="{95290E73-21DF-43E3-B7C4-46748B296427}"/>
              </a:ext>
              <a:ext uri="{C183D7F6-B498-43B3-948B-1728B52AA6E4}">
                <adec:decorative xmlns:adec="http://schemas.microsoft.com/office/drawing/2017/decorative" val="1"/>
              </a:ext>
            </a:extLst>
          </p:cNvPr>
          <p:cNvSpPr/>
          <p:nvPr/>
        </p:nvSpPr>
        <p:spPr>
          <a:xfrm>
            <a:off x="790508" y="1014576"/>
            <a:ext cx="5246966" cy="508670"/>
          </a:xfrm>
          <a:prstGeom prst="roundRect">
            <a:avLst/>
          </a:prstGeom>
          <a:solidFill>
            <a:srgbClr val="205394">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12" name="Rectangle: Rounded Corners 11">
            <a:extLst>
              <a:ext uri="{FF2B5EF4-FFF2-40B4-BE49-F238E27FC236}">
                <a16:creationId xmlns:a16="http://schemas.microsoft.com/office/drawing/2014/main" id="{395314CB-A38C-4AC2-AB22-6DE4B74401F9}"/>
              </a:ext>
              <a:ext uri="{C183D7F6-B498-43B3-948B-1728B52AA6E4}">
                <adec:decorative xmlns:adec="http://schemas.microsoft.com/office/drawing/2017/decorative" val="1"/>
              </a:ext>
            </a:extLst>
          </p:cNvPr>
          <p:cNvSpPr/>
          <p:nvPr/>
        </p:nvSpPr>
        <p:spPr>
          <a:xfrm>
            <a:off x="816636" y="1688575"/>
            <a:ext cx="5246966" cy="955566"/>
          </a:xfrm>
          <a:prstGeom prst="roundRect">
            <a:avLst/>
          </a:prstGeom>
          <a:solidFill>
            <a:srgbClr val="B398E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latin typeface="Book Antiqua" panose="02040602050305030304" pitchFamily="18" charset="0"/>
            </a:endParaRPr>
          </a:p>
        </p:txBody>
      </p:sp>
      <p:sp>
        <p:nvSpPr>
          <p:cNvPr id="13" name="Rectangle: Rounded Corners 12">
            <a:extLst>
              <a:ext uri="{FF2B5EF4-FFF2-40B4-BE49-F238E27FC236}">
                <a16:creationId xmlns:a16="http://schemas.microsoft.com/office/drawing/2014/main" id="{F9CE9126-7F66-44ED-A90E-38A836119B94}"/>
              </a:ext>
              <a:ext uri="{C183D7F6-B498-43B3-948B-1728B52AA6E4}">
                <adec:decorative xmlns:adec="http://schemas.microsoft.com/office/drawing/2017/decorative" val="1"/>
              </a:ext>
            </a:extLst>
          </p:cNvPr>
          <p:cNvSpPr/>
          <p:nvPr/>
        </p:nvSpPr>
        <p:spPr>
          <a:xfrm>
            <a:off x="805516" y="2835434"/>
            <a:ext cx="5246966" cy="955566"/>
          </a:xfrm>
          <a:prstGeom prst="roundRect">
            <a:avLst/>
          </a:prstGeom>
          <a:solidFill>
            <a:srgbClr val="205394">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14" name="Title 1">
            <a:extLst>
              <a:ext uri="{FF2B5EF4-FFF2-40B4-BE49-F238E27FC236}">
                <a16:creationId xmlns:a16="http://schemas.microsoft.com/office/drawing/2014/main" id="{C8D363F2-DB84-4386-BBD2-1C72C976CBF0}"/>
              </a:ext>
            </a:extLst>
          </p:cNvPr>
          <p:cNvSpPr txBox="1">
            <a:spLocks/>
          </p:cNvSpPr>
          <p:nvPr/>
        </p:nvSpPr>
        <p:spPr>
          <a:xfrm>
            <a:off x="516698" y="4781676"/>
            <a:ext cx="5824602" cy="37769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59690">
              <a:spcBef>
                <a:spcPts val="0"/>
              </a:spcBef>
              <a:spcAft>
                <a:spcPts val="0"/>
              </a:spcAft>
            </a:pPr>
            <a:r>
              <a:rPr lang="en-US" sz="1200" b="1" dirty="0">
                <a:effectLst/>
                <a:latin typeface="Book Antiqua" panose="02040602050305030304" pitchFamily="18" charset="0"/>
                <a:ea typeface="Arial" panose="020B0604020202020204" pitchFamily="34" charset="0"/>
                <a:cs typeface="Cambria" panose="02040503050406030204" pitchFamily="18" charset="0"/>
              </a:rPr>
              <a:t>The second One Page Description you do on yourself at the end of the process will introduce you as a Certified </a:t>
            </a:r>
            <a:r>
              <a:rPr lang="en-US" sz="1200" b="1" dirty="0">
                <a:latin typeface="Book Antiqua" panose="02040602050305030304" pitchFamily="18" charset="0"/>
                <a:ea typeface="Arial" panose="020B0604020202020204" pitchFamily="34" charset="0"/>
                <a:cs typeface="Cambria" panose="02040503050406030204" pitchFamily="18" charset="0"/>
              </a:rPr>
              <a:t>C</a:t>
            </a:r>
            <a:r>
              <a:rPr lang="en-US" sz="1200" b="1" dirty="0">
                <a:effectLst/>
                <a:latin typeface="Book Antiqua" panose="02040602050305030304" pitchFamily="18" charset="0"/>
                <a:ea typeface="Arial" panose="020B0604020202020204" pitchFamily="34" charset="0"/>
                <a:cs typeface="Cambria" panose="02040503050406030204" pitchFamily="18" charset="0"/>
              </a:rPr>
              <a:t>andidate:</a:t>
            </a:r>
            <a:endParaRPr lang="en-US" sz="1200" b="1" dirty="0">
              <a:effectLst/>
              <a:latin typeface="Book Antiqua" panose="02040602050305030304" pitchFamily="18" charset="0"/>
              <a:ea typeface="Cambria" panose="02040503050406030204" pitchFamily="18" charset="0"/>
              <a:cs typeface="Cambria" panose="02040503050406030204" pitchFamily="18" charset="0"/>
            </a:endParaRPr>
          </a:p>
        </p:txBody>
      </p:sp>
      <p:sp>
        <p:nvSpPr>
          <p:cNvPr id="19" name="TextBox 18">
            <a:extLst>
              <a:ext uri="{FF2B5EF4-FFF2-40B4-BE49-F238E27FC236}">
                <a16:creationId xmlns:a16="http://schemas.microsoft.com/office/drawing/2014/main" id="{858EFD4E-47FF-4ECC-81F8-BB38420A6D9D}"/>
              </a:ext>
            </a:extLst>
          </p:cNvPr>
          <p:cNvSpPr txBox="1"/>
          <p:nvPr/>
        </p:nvSpPr>
        <p:spPr>
          <a:xfrm>
            <a:off x="923028" y="5442230"/>
            <a:ext cx="4832179" cy="2308324"/>
          </a:xfrm>
          <a:prstGeom prst="rect">
            <a:avLst/>
          </a:prstGeom>
          <a:noFill/>
        </p:spPr>
        <p:txBody>
          <a:bodyPr wrap="square">
            <a:spAutoFit/>
          </a:bodyPr>
          <a:lstStyle/>
          <a:p>
            <a:pPr marL="342900" marR="59690" lvl="0" indent="-342900" algn="just">
              <a:spcBef>
                <a:spcPts val="0"/>
              </a:spcBef>
              <a:spcAft>
                <a:spcPts val="0"/>
              </a:spcAft>
              <a:buFont typeface="+mj-lt"/>
              <a:buAutoNum type="arabicPeriod"/>
            </a:pP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What do people like and admire about you as a trainer?</a:t>
            </a:r>
          </a:p>
          <a:p>
            <a:pPr marR="59690" lvl="0" algn="just">
              <a:spcBef>
                <a:spcPts val="0"/>
              </a:spcBef>
              <a:spcAft>
                <a:spcPts val="0"/>
              </a:spcAft>
            </a:pPr>
            <a:endParaRPr lang="en-US" sz="1200" u="none" strike="noStrike" dirty="0">
              <a:effectLst/>
              <a:latin typeface="Book Antiqua" panose="02040602050305030304" pitchFamily="18" charset="0"/>
              <a:ea typeface="Arial" panose="020B0604020202020204" pitchFamily="34" charset="0"/>
              <a:cs typeface="Arial" panose="020B0604020202020204" pitchFamily="34" charset="0"/>
            </a:endParaRPr>
          </a:p>
          <a:p>
            <a:pPr marR="59690" lvl="0" algn="just">
              <a:spcBef>
                <a:spcPts val="0"/>
              </a:spcBef>
              <a:spcAft>
                <a:spcPts val="0"/>
              </a:spcAft>
            </a:pP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a:p>
            <a:pPr marL="342900" marR="59690" lvl="0" indent="-342900" algn="just">
              <a:spcBef>
                <a:spcPts val="0"/>
              </a:spcBef>
              <a:spcAft>
                <a:spcPts val="0"/>
              </a:spcAft>
              <a:buFont typeface="+mj-lt"/>
              <a:buAutoNum type="arabicPeriod" startAt="2"/>
            </a:pP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What is Important TO you as a trainer? The focus shifts here from the process of becoming a trainer to actually being a trainer.</a:t>
            </a:r>
          </a:p>
          <a:p>
            <a:pPr marR="59690" lvl="0" algn="just">
              <a:spcBef>
                <a:spcPts val="0"/>
              </a:spcBef>
              <a:spcAft>
                <a:spcPts val="0"/>
              </a:spcAft>
            </a:pPr>
            <a:endParaRPr lang="en-US" sz="1200" u="none" strike="noStrike" dirty="0">
              <a:effectLst/>
              <a:latin typeface="Book Antiqua" panose="02040602050305030304" pitchFamily="18" charset="0"/>
              <a:ea typeface="Arial" panose="020B0604020202020204" pitchFamily="34" charset="0"/>
              <a:cs typeface="Arial" panose="020B0604020202020204" pitchFamily="34" charset="0"/>
            </a:endParaRPr>
          </a:p>
          <a:p>
            <a:pPr marR="59690" lvl="0" algn="just">
              <a:spcBef>
                <a:spcPts val="0"/>
              </a:spcBef>
              <a:spcAft>
                <a:spcPts val="0"/>
              </a:spcAft>
            </a:pP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a:p>
            <a:pPr marL="342900" marR="59690" lvl="0" indent="-342900" algn="just">
              <a:spcBef>
                <a:spcPts val="0"/>
              </a:spcBef>
              <a:spcAft>
                <a:spcPts val="0"/>
              </a:spcAft>
              <a:buFont typeface="+mj-lt"/>
              <a:buAutoNum type="arabicPeriod" startAt="3"/>
            </a:pPr>
            <a:r>
              <a:rPr lang="en-US" sz="1200" u="none" strike="noStrike" dirty="0">
                <a:effectLst/>
                <a:latin typeface="Book Antiqua" panose="02040602050305030304" pitchFamily="18" charset="0"/>
                <a:ea typeface="Arial" panose="020B0604020202020204" pitchFamily="34" charset="0"/>
                <a:cs typeface="Arial" panose="020B0604020202020204" pitchFamily="34" charset="0"/>
              </a:rPr>
              <a:t>What supports will you need from your co-trainers, co-workers, support staff, participants, and others who will support your work as a certified trainer? What can others do to help you meet your Important TOs as a trainer?  </a:t>
            </a:r>
            <a:endParaRPr lang="en-US" sz="1200" u="none" strike="noStrike" dirty="0">
              <a:effectLst/>
              <a:latin typeface="Book Antiqua" panose="02040602050305030304" pitchFamily="18" charset="0"/>
              <a:ea typeface="Cambria" panose="02040503050406030204" pitchFamily="18" charset="0"/>
              <a:cs typeface="Arial" panose="020B0604020202020204" pitchFamily="34" charset="0"/>
            </a:endParaRPr>
          </a:p>
        </p:txBody>
      </p:sp>
      <p:pic>
        <p:nvPicPr>
          <p:cNvPr id="16" name="Graphic 15" descr="Earth globe: Americas with solid fill">
            <a:extLst>
              <a:ext uri="{FF2B5EF4-FFF2-40B4-BE49-F238E27FC236}">
                <a16:creationId xmlns:a16="http://schemas.microsoft.com/office/drawing/2014/main" id="{12982EB0-F5CF-498E-BC17-1FD9AB1DA9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1909" y="7981284"/>
            <a:ext cx="457200" cy="457200"/>
          </a:xfrm>
          <a:prstGeom prst="rect">
            <a:avLst/>
          </a:prstGeom>
        </p:spPr>
      </p:pic>
      <p:sp>
        <p:nvSpPr>
          <p:cNvPr id="18" name="TextBox 17">
            <a:extLst>
              <a:ext uri="{FF2B5EF4-FFF2-40B4-BE49-F238E27FC236}">
                <a16:creationId xmlns:a16="http://schemas.microsoft.com/office/drawing/2014/main" id="{F064896E-BC69-4E0B-8F82-EFA9AF7A3AF5}"/>
              </a:ext>
            </a:extLst>
          </p:cNvPr>
          <p:cNvSpPr txBox="1"/>
          <p:nvPr/>
        </p:nvSpPr>
        <p:spPr>
          <a:xfrm>
            <a:off x="1019109" y="8047069"/>
            <a:ext cx="5367404" cy="307777"/>
          </a:xfrm>
          <a:prstGeom prst="rect">
            <a:avLst/>
          </a:prstGeom>
          <a:noFill/>
        </p:spPr>
        <p:txBody>
          <a:bodyPr wrap="square">
            <a:spAutoFit/>
          </a:bodyPr>
          <a:lstStyle/>
          <a:p>
            <a:pPr marR="0" lvl="0">
              <a:spcBef>
                <a:spcPts val="0"/>
              </a:spcBef>
              <a:spcAft>
                <a:spcPts val="0"/>
              </a:spcAft>
            </a:pPr>
            <a:r>
              <a:rPr lang="en-US" sz="1400" b="1" dirty="0">
                <a:effectLst/>
                <a:latin typeface="Book Antiqua" panose="02040602050305030304" pitchFamily="18" charset="0"/>
                <a:ea typeface="Arial" panose="020B0604020202020204" pitchFamily="34" charset="0"/>
              </a:rPr>
              <a:t>See Resources </a:t>
            </a:r>
            <a:r>
              <a:rPr lang="en-US" sz="1400" dirty="0">
                <a:solidFill>
                  <a:schemeClr val="accent2">
                    <a:lumMod val="75000"/>
                  </a:schemeClr>
                </a:solidFill>
                <a:effectLst/>
                <a:latin typeface="Book Antiqua" panose="02040602050305030304" pitchFamily="18" charset="0"/>
                <a:ea typeface="Arial" panose="020B0604020202020204" pitchFamily="34" charset="0"/>
              </a:rPr>
              <a:t>(link to website - Mentor group)</a:t>
            </a:r>
            <a:endParaRPr lang="en-US" sz="1400" dirty="0">
              <a:solidFill>
                <a:schemeClr val="accent2">
                  <a:lumMod val="75000"/>
                </a:schemeClr>
              </a:solidFill>
              <a:effectLst/>
              <a:latin typeface="Book Antiqua" panose="02040602050305030304" pitchFamily="18" charset="0"/>
              <a:ea typeface="Cambria" panose="02040503050406030204" pitchFamily="18" charset="0"/>
              <a:cs typeface="Cambria" panose="02040503050406030204" pitchFamily="18" charset="0"/>
            </a:endParaRPr>
          </a:p>
        </p:txBody>
      </p:sp>
      <p:sp>
        <p:nvSpPr>
          <p:cNvPr id="20" name="Rectangle: Rounded Corners 19">
            <a:extLst>
              <a:ext uri="{FF2B5EF4-FFF2-40B4-BE49-F238E27FC236}">
                <a16:creationId xmlns:a16="http://schemas.microsoft.com/office/drawing/2014/main" id="{10A634D0-B1DA-4052-A659-748CF0E1FD0F}"/>
              </a:ext>
              <a:ext uri="{C183D7F6-B498-43B3-948B-1728B52AA6E4}">
                <adec:decorative xmlns:adec="http://schemas.microsoft.com/office/drawing/2017/decorative" val="1"/>
              </a:ext>
            </a:extLst>
          </p:cNvPr>
          <p:cNvSpPr/>
          <p:nvPr/>
        </p:nvSpPr>
        <p:spPr>
          <a:xfrm>
            <a:off x="831383" y="5356910"/>
            <a:ext cx="5206092" cy="508670"/>
          </a:xfrm>
          <a:prstGeom prst="roundRect">
            <a:avLst/>
          </a:prstGeom>
          <a:solidFill>
            <a:srgbClr val="B398E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0131"/>
              </a:solidFill>
              <a:latin typeface="Book Antiqua" panose="02040602050305030304" pitchFamily="18" charset="0"/>
            </a:endParaRPr>
          </a:p>
        </p:txBody>
      </p:sp>
      <p:sp>
        <p:nvSpPr>
          <p:cNvPr id="21" name="Rectangle: Rounded Corners 20">
            <a:extLst>
              <a:ext uri="{FF2B5EF4-FFF2-40B4-BE49-F238E27FC236}">
                <a16:creationId xmlns:a16="http://schemas.microsoft.com/office/drawing/2014/main" id="{3332343C-909D-4019-92FA-77D5A53B88DF}"/>
              </a:ext>
              <a:ext uri="{C183D7F6-B498-43B3-948B-1728B52AA6E4}">
                <adec:decorative xmlns:adec="http://schemas.microsoft.com/office/drawing/2017/decorative" val="1"/>
              </a:ext>
            </a:extLst>
          </p:cNvPr>
          <p:cNvSpPr/>
          <p:nvPr/>
        </p:nvSpPr>
        <p:spPr>
          <a:xfrm>
            <a:off x="831383" y="5982435"/>
            <a:ext cx="5206092" cy="660387"/>
          </a:xfrm>
          <a:prstGeom prst="roundRect">
            <a:avLst/>
          </a:prstGeom>
          <a:solidFill>
            <a:srgbClr val="205394">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latin typeface="Book Antiqua" panose="02040602050305030304" pitchFamily="18" charset="0"/>
            </a:endParaRPr>
          </a:p>
        </p:txBody>
      </p:sp>
      <p:sp>
        <p:nvSpPr>
          <p:cNvPr id="22" name="Rectangle: Rounded Corners 21">
            <a:extLst>
              <a:ext uri="{FF2B5EF4-FFF2-40B4-BE49-F238E27FC236}">
                <a16:creationId xmlns:a16="http://schemas.microsoft.com/office/drawing/2014/main" id="{DEB97B28-F713-428F-B5D1-CF8426F79B43}"/>
              </a:ext>
              <a:ext uri="{C183D7F6-B498-43B3-948B-1728B52AA6E4}">
                <adec:decorative xmlns:adec="http://schemas.microsoft.com/office/drawing/2017/decorative" val="1"/>
              </a:ext>
            </a:extLst>
          </p:cNvPr>
          <p:cNvSpPr/>
          <p:nvPr/>
        </p:nvSpPr>
        <p:spPr>
          <a:xfrm>
            <a:off x="842764" y="6854450"/>
            <a:ext cx="5194711" cy="955566"/>
          </a:xfrm>
          <a:prstGeom prst="roundRect">
            <a:avLst/>
          </a:prstGeom>
          <a:solidFill>
            <a:srgbClr val="B398E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sp>
        <p:nvSpPr>
          <p:cNvPr id="31" name="Date Placeholder 30">
            <a:extLst>
              <a:ext uri="{FF2B5EF4-FFF2-40B4-BE49-F238E27FC236}">
                <a16:creationId xmlns:a16="http://schemas.microsoft.com/office/drawing/2014/main" id="{FA99065D-8A48-4D9C-8960-495A9026F265}"/>
              </a:ext>
            </a:extLst>
          </p:cNvPr>
          <p:cNvSpPr>
            <a:spLocks noGrp="1"/>
          </p:cNvSpPr>
          <p:nvPr>
            <p:ph type="dt" sz="half" idx="10"/>
          </p:nvPr>
        </p:nvSpPr>
        <p:spPr/>
        <p:txBody>
          <a:bodyPr/>
          <a:lstStyle/>
          <a:p>
            <a:fld id="{BBAA88F8-E6B5-4F8D-8F27-1E56DEB689D7}" type="datetime1">
              <a:rPr lang="en-US" smtClean="0">
                <a:latin typeface="Book Antiqua" panose="02040602050305030304" pitchFamily="18" charset="0"/>
                <a:cs typeface="Arial" panose="020B0604020202020204" pitchFamily="34" charset="0"/>
              </a:rPr>
              <a:t>4/17/2023</a:t>
            </a:fld>
            <a:endParaRPr lang="en-US" dirty="0">
              <a:latin typeface="Book Antiqua" panose="02040602050305030304" pitchFamily="18" charset="0"/>
              <a:cs typeface="Arial" panose="020B0604020202020204" pitchFamily="34" charset="0"/>
            </a:endParaRPr>
          </a:p>
        </p:txBody>
      </p:sp>
      <p:sp>
        <p:nvSpPr>
          <p:cNvPr id="34" name="Footer Placeholder 33">
            <a:extLst>
              <a:ext uri="{FF2B5EF4-FFF2-40B4-BE49-F238E27FC236}">
                <a16:creationId xmlns:a16="http://schemas.microsoft.com/office/drawing/2014/main" id="{22DE7193-9ADD-43B4-A49F-FF0A31EDB486}"/>
              </a:ext>
            </a:extLst>
          </p:cNvPr>
          <p:cNvSpPr>
            <a:spLocks noGrp="1"/>
          </p:cNvSpPr>
          <p:nvPr>
            <p:ph type="ftr" sz="quarter" idx="11"/>
          </p:nvPr>
        </p:nvSpPr>
        <p:spPr/>
        <p:txBody>
          <a:bodyPr/>
          <a:lstStyle/>
          <a:p>
            <a:r>
              <a:rPr lang="en-US" dirty="0">
                <a:latin typeface="Book Antiqua" panose="02040602050305030304" pitchFamily="18" charset="0"/>
              </a:rPr>
              <a:t>TLCPCP</a:t>
            </a:r>
          </a:p>
        </p:txBody>
      </p:sp>
      <p:sp>
        <p:nvSpPr>
          <p:cNvPr id="33" name="Slide Number Placeholder 32">
            <a:extLst>
              <a:ext uri="{FF2B5EF4-FFF2-40B4-BE49-F238E27FC236}">
                <a16:creationId xmlns:a16="http://schemas.microsoft.com/office/drawing/2014/main" id="{8EE68E8B-905C-43CD-9D08-D2EB2F309E24}"/>
              </a:ext>
            </a:extLst>
          </p:cNvPr>
          <p:cNvSpPr>
            <a:spLocks noGrp="1"/>
          </p:cNvSpPr>
          <p:nvPr>
            <p:ph type="sldNum" sz="quarter" idx="12"/>
          </p:nvPr>
        </p:nvSpPr>
        <p:spPr/>
        <p:txBody>
          <a:bodyPr/>
          <a:lstStyle/>
          <a:p>
            <a:fld id="{1CB229C6-E506-40ED-B870-0351F69C23CD}" type="slidenum">
              <a:rPr lang="en-US" smtClean="0">
                <a:latin typeface="Book Antiqua" panose="02040602050305030304" pitchFamily="18" charset="0"/>
                <a:cs typeface="Arial" panose="020B0604020202020204" pitchFamily="34" charset="0"/>
              </a:rPr>
              <a:t>16</a:t>
            </a:fld>
            <a:endParaRPr lang="en-US" dirty="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3732865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3021FA-857E-967D-7705-90EF3B6DA74F}"/>
              </a:ext>
            </a:extLst>
          </p:cNvPr>
          <p:cNvPicPr>
            <a:picLocks noChangeAspect="1"/>
          </p:cNvPicPr>
          <p:nvPr/>
        </p:nvPicPr>
        <p:blipFill>
          <a:blip r:embed="rId3"/>
          <a:stretch>
            <a:fillRect/>
          </a:stretch>
        </p:blipFill>
        <p:spPr>
          <a:xfrm>
            <a:off x="-1" y="0"/>
            <a:ext cx="6857999" cy="9144000"/>
          </a:xfrm>
          <a:prstGeom prst="rect">
            <a:avLst/>
          </a:prstGeom>
        </p:spPr>
      </p:pic>
      <p:sp>
        <p:nvSpPr>
          <p:cNvPr id="13" name="Rectangle 12">
            <a:extLst>
              <a:ext uri="{FF2B5EF4-FFF2-40B4-BE49-F238E27FC236}">
                <a16:creationId xmlns:a16="http://schemas.microsoft.com/office/drawing/2014/main" id="{8D558B53-95BD-C77B-DE64-7F21464BD490}"/>
              </a:ext>
              <a:ext uri="{C183D7F6-B498-43B3-948B-1728B52AA6E4}">
                <adec:decorative xmlns:adec="http://schemas.microsoft.com/office/drawing/2017/decorative" val="1"/>
              </a:ext>
            </a:extLst>
          </p:cNvPr>
          <p:cNvSpPr/>
          <p:nvPr/>
        </p:nvSpPr>
        <p:spPr>
          <a:xfrm>
            <a:off x="129209" y="182031"/>
            <a:ext cx="6599582" cy="890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59690">
              <a:spcBef>
                <a:spcPts val="0"/>
              </a:spcBef>
              <a:spcAft>
                <a:spcPts val="0"/>
              </a:spcAft>
            </a:pPr>
            <a:endParaRPr lang="en-US" sz="1200" dirty="0">
              <a:effectLst/>
              <a:latin typeface="Book Antiqua" panose="02040602050305030304" pitchFamily="18" charset="0"/>
              <a:ea typeface="Cambria" panose="02040503050406030204" pitchFamily="18" charset="0"/>
              <a:cs typeface="Arial" panose="020B0604020202020204" pitchFamily="34" charset="0"/>
            </a:endParaRPr>
          </a:p>
        </p:txBody>
      </p:sp>
      <p:sp>
        <p:nvSpPr>
          <p:cNvPr id="4" name="Title 1">
            <a:extLst>
              <a:ext uri="{FF2B5EF4-FFF2-40B4-BE49-F238E27FC236}">
                <a16:creationId xmlns:a16="http://schemas.microsoft.com/office/drawing/2014/main" id="{A3CC4A6A-9319-459F-BE08-74A657E0AB0F}"/>
              </a:ext>
            </a:extLst>
          </p:cNvPr>
          <p:cNvSpPr txBox="1">
            <a:spLocks noGrp="1"/>
          </p:cNvSpPr>
          <p:nvPr>
            <p:ph type="title" idx="4294967295"/>
          </p:nvPr>
        </p:nvSpPr>
        <p:spPr>
          <a:xfrm>
            <a:off x="0" y="111882"/>
            <a:ext cx="6858000" cy="10776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05394"/>
                </a:solidFill>
                <a:effectLst/>
                <a:uLnTx/>
                <a:uFillTx/>
                <a:latin typeface="Book Antiqua" panose="02040602050305030304" pitchFamily="18" charset="0"/>
              </a:rPr>
              <a:t>Maintaining PCT© Trainer Certification</a:t>
            </a:r>
          </a:p>
        </p:txBody>
      </p:sp>
      <p:sp>
        <p:nvSpPr>
          <p:cNvPr id="7" name="TextBox 6">
            <a:extLst>
              <a:ext uri="{FF2B5EF4-FFF2-40B4-BE49-F238E27FC236}">
                <a16:creationId xmlns:a16="http://schemas.microsoft.com/office/drawing/2014/main" id="{742F668E-8411-47C2-B83F-AF9FE9D1CF15}"/>
              </a:ext>
            </a:extLst>
          </p:cNvPr>
          <p:cNvSpPr txBox="1"/>
          <p:nvPr/>
        </p:nvSpPr>
        <p:spPr>
          <a:xfrm>
            <a:off x="347241" y="1031059"/>
            <a:ext cx="5994061" cy="3102388"/>
          </a:xfrm>
          <a:prstGeom prst="rect">
            <a:avLst/>
          </a:prstGeom>
          <a:noFill/>
        </p:spPr>
        <p:txBody>
          <a:bodyPr wrap="square">
            <a:spAutoFit/>
          </a:bodyPr>
          <a:lstStyle/>
          <a:p>
            <a:pPr marR="0">
              <a:lnSpc>
                <a:spcPct val="110000"/>
              </a:lnSpc>
              <a:spcBef>
                <a:spcPts val="0"/>
              </a:spcBef>
              <a:spcAft>
                <a:spcPts val="0"/>
              </a:spcAft>
            </a:pPr>
            <a:r>
              <a:rPr lang="en-US" sz="1200" b="1" dirty="0">
                <a:effectLst/>
                <a:latin typeface="Book Antiqua" panose="02040602050305030304" pitchFamily="18" charset="0"/>
                <a:ea typeface="Cambria" panose="02040503050406030204" pitchFamily="18" charset="0"/>
                <a:cs typeface="Arial" panose="020B0604020202020204" pitchFamily="34" charset="0"/>
              </a:rPr>
              <a:t>To maintain Person Centered Thinking© (PCT©) Trainer certification, PCT© Trainers must:</a:t>
            </a:r>
          </a:p>
          <a:p>
            <a:pPr marR="0">
              <a:lnSpc>
                <a:spcPct val="110000"/>
              </a:lnSpc>
              <a:spcBef>
                <a:spcPts val="0"/>
              </a:spcBef>
              <a:spcAft>
                <a:spcPts val="0"/>
              </a:spcAft>
            </a:pPr>
            <a:endParaRPr lang="en-US" sz="1200" b="1" dirty="0">
              <a:solidFill>
                <a:srgbClr val="810131"/>
              </a:solidFill>
              <a:latin typeface="Book Antiqua" panose="02040602050305030304" pitchFamily="18" charset="0"/>
              <a:ea typeface="Cambria" panose="020405030504060302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200"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Pay </a:t>
            </a: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annual</a:t>
            </a:r>
            <a:r>
              <a:rPr lang="en-US" sz="1200"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 trainer fees and complete Annual Attestation </a:t>
            </a:r>
            <a:r>
              <a:rPr lang="en-US" sz="1200" dirty="0">
                <a:solidFill>
                  <a:schemeClr val="accent2">
                    <a:lumMod val="75000"/>
                  </a:schemeClr>
                </a:solidFill>
                <a:latin typeface="Book Antiqua" panose="02040602050305030304" pitchFamily="18" charset="0"/>
                <a:ea typeface="Arial" panose="020B0604020202020204" pitchFamily="34" charset="0"/>
                <a:cs typeface="Arial" panose="020B0604020202020204" pitchFamily="34" charset="0"/>
              </a:rPr>
              <a:t>F</a:t>
            </a:r>
            <a:r>
              <a:rPr lang="en-US" sz="1200"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orm</a:t>
            </a:r>
            <a:r>
              <a:rPr lang="en-US" sz="1200" dirty="0">
                <a:solidFill>
                  <a:schemeClr val="accent2">
                    <a:lumMod val="75000"/>
                  </a:schemeClr>
                </a:solidFill>
                <a:latin typeface="Book Antiqua" panose="02040602050305030304" pitchFamily="18" charset="0"/>
                <a:ea typeface="Arial" panose="020B0604020202020204" pitchFamily="34" charset="0"/>
                <a:cs typeface="Arial" panose="020B0604020202020204" pitchFamily="34" charset="0"/>
              </a:rPr>
              <a:t>, which is used to update your trainer certification annually. </a:t>
            </a:r>
            <a:endParaRPr lang="en-US" sz="1200" dirty="0">
              <a:solidFill>
                <a:schemeClr val="accent2">
                  <a:lumMod val="75000"/>
                </a:schemeClr>
              </a:solidFill>
              <a:effectLst/>
              <a:latin typeface="Book Antiqua" panose="02040602050305030304" pitchFamily="18" charset="0"/>
              <a:ea typeface="Noto Sans Symbols"/>
              <a:cs typeface="Arial" panose="020B0604020202020204" pitchFamily="34" charset="0"/>
            </a:endParaRPr>
          </a:p>
          <a:p>
            <a:pPr marL="0" marR="0">
              <a:spcBef>
                <a:spcPts val="0"/>
              </a:spcBef>
              <a:spcAft>
                <a:spcPts val="0"/>
              </a:spcAft>
            </a:pPr>
            <a:r>
              <a:rPr lang="en-US" sz="1200"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solidFill>
                <a:schemeClr val="accent2">
                  <a:lumMod val="75000"/>
                </a:schemeClr>
              </a:solidFill>
              <a:effectLst/>
              <a:latin typeface="Book Antiqua" panose="02040602050305030304" pitchFamily="18" charset="0"/>
              <a:ea typeface="Cambria" panose="020405030504060302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200"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Deliver the full </a:t>
            </a: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PCT© Training at least 2 times per year. </a:t>
            </a:r>
            <a:r>
              <a:rPr lang="en-US" sz="1200"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There are many possible ways to facilitate PCT© Training outside of the traditional PCT© Training. Keep a log of each curriculum component delivered including the date it was delivered.</a:t>
            </a:r>
            <a:endParaRPr lang="en-US" sz="1200" dirty="0">
              <a:solidFill>
                <a:schemeClr val="accent2">
                  <a:lumMod val="75000"/>
                </a:schemeClr>
              </a:solidFill>
              <a:latin typeface="Book Antiqua" panose="02040602050305030304" pitchFamily="18" charset="0"/>
              <a:ea typeface="Arial" panose="020B060402020202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endParaRPr lang="en-US" sz="1200" dirty="0">
              <a:solidFill>
                <a:schemeClr val="accent2">
                  <a:lumMod val="75000"/>
                </a:schemeClr>
              </a:solidFill>
              <a:effectLst/>
              <a:latin typeface="Book Antiqua" panose="02040602050305030304" pitchFamily="18" charset="0"/>
              <a:ea typeface="Cambria" panose="02040503050406030204" pitchFamily="18" charset="0"/>
              <a:cs typeface="Arial" panose="020B0604020202020204" pitchFamily="34" charset="0"/>
            </a:endParaRPr>
          </a:p>
          <a:p>
            <a:pPr marL="342900" indent="-342900">
              <a:buFont typeface="Arial" panose="020B0604020202020204" pitchFamily="34" charset="0"/>
              <a:buChar char="●"/>
            </a:pPr>
            <a:r>
              <a:rPr lang="en-US" sz="1200" dirty="0">
                <a:solidFill>
                  <a:schemeClr val="accent2">
                    <a:lumMod val="75000"/>
                  </a:schemeClr>
                </a:solidFill>
                <a:effectLst/>
                <a:latin typeface="Book Antiqua" panose="02040602050305030304" pitchFamily="18" charset="0"/>
                <a:ea typeface="Arial" panose="020B0604020202020204" pitchFamily="34" charset="0"/>
                <a:cs typeface="Noto Sans Symbols"/>
              </a:rPr>
              <a:t>Stay current and informed by completing </a:t>
            </a:r>
            <a:r>
              <a:rPr lang="en-US" sz="1200" b="1" dirty="0">
                <a:solidFill>
                  <a:schemeClr val="accent2">
                    <a:lumMod val="75000"/>
                  </a:schemeClr>
                </a:solidFill>
                <a:effectLst/>
                <a:latin typeface="Book Antiqua" panose="02040602050305030304" pitchFamily="18" charset="0"/>
                <a:ea typeface="Arial" panose="020B0604020202020204" pitchFamily="34" charset="0"/>
                <a:cs typeface="Noto Sans Symbols"/>
              </a:rPr>
              <a:t>one or more </a:t>
            </a:r>
            <a:r>
              <a:rPr lang="en-US" sz="1200"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of the following each year:</a:t>
            </a:r>
            <a:endParaRPr lang="en-US" sz="1200" dirty="0">
              <a:solidFill>
                <a:schemeClr val="accent2">
                  <a:lumMod val="75000"/>
                </a:schemeClr>
              </a:solidFill>
              <a:effectLst/>
              <a:latin typeface="Book Antiqua" panose="02040602050305030304" pitchFamily="18" charset="0"/>
              <a:ea typeface="Noto Sans Symbols"/>
              <a:cs typeface="Arial" panose="020B0604020202020204" pitchFamily="34" charset="0"/>
            </a:endParaRPr>
          </a:p>
          <a:p>
            <a:pPr marL="342900" marR="0" lvl="0" indent="-342900">
              <a:spcBef>
                <a:spcPts val="0"/>
              </a:spcBef>
              <a:spcAft>
                <a:spcPts val="0"/>
              </a:spcAft>
              <a:buFont typeface="Arial" panose="020B0604020202020204" pitchFamily="34" charset="0"/>
              <a:buChar char="●"/>
            </a:pP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171450" marR="0" indent="-171450">
              <a:spcBef>
                <a:spcPts val="0"/>
              </a:spcBef>
              <a:spcAft>
                <a:spcPts val="0"/>
              </a:spcAft>
              <a:buFont typeface="Courier New" panose="02070309020205020404" pitchFamily="49" charset="0"/>
              <a:buChar char="o"/>
            </a:pPr>
            <a:endParaRPr lang="en-US" sz="1200" dirty="0">
              <a:latin typeface="Book Antiqua" panose="02040602050305030304" pitchFamily="18" charset="0"/>
              <a:ea typeface="Cambria" panose="02040503050406030204" pitchFamily="18" charset="0"/>
              <a:cs typeface="Arial" panose="020B0604020202020204" pitchFamily="34" charset="0"/>
            </a:endParaRPr>
          </a:p>
          <a:p>
            <a:pPr marL="171450" marR="0" indent="-171450">
              <a:spcBef>
                <a:spcPts val="0"/>
              </a:spcBef>
              <a:spcAft>
                <a:spcPts val="0"/>
              </a:spcAft>
              <a:buFont typeface="Courier New" panose="02070309020205020404" pitchFamily="49" charset="0"/>
              <a:buChar char="o"/>
            </a:pPr>
            <a:endParaRPr lang="en-US" sz="1200" dirty="0">
              <a:effectLst/>
              <a:latin typeface="Book Antiqua" panose="02040602050305030304" pitchFamily="18" charset="0"/>
              <a:ea typeface="Cambria" panose="02040503050406030204" pitchFamily="18" charset="0"/>
              <a:cs typeface="Arial" panose="020B0604020202020204" pitchFamily="34" charset="0"/>
            </a:endParaRPr>
          </a:p>
        </p:txBody>
      </p:sp>
      <p:graphicFrame>
        <p:nvGraphicFramePr>
          <p:cNvPr id="11" name="Table 11" descr="How to stay current">
            <a:extLst>
              <a:ext uri="{FF2B5EF4-FFF2-40B4-BE49-F238E27FC236}">
                <a16:creationId xmlns:a16="http://schemas.microsoft.com/office/drawing/2014/main" id="{16EE8B38-91CF-4FD9-A17D-0A4D94541E2D}"/>
              </a:ext>
            </a:extLst>
          </p:cNvPr>
          <p:cNvGraphicFramePr>
            <a:graphicFrameLocks noGrp="1"/>
          </p:cNvGraphicFramePr>
          <p:nvPr>
            <p:extLst>
              <p:ext uri="{D42A27DB-BD31-4B8C-83A1-F6EECF244321}">
                <p14:modId xmlns:p14="http://schemas.microsoft.com/office/powerpoint/2010/main" val="1957499262"/>
              </p:ext>
            </p:extLst>
          </p:nvPr>
        </p:nvGraphicFramePr>
        <p:xfrm>
          <a:off x="778668" y="3618365"/>
          <a:ext cx="5435634" cy="1927860"/>
        </p:xfrm>
        <a:graphic>
          <a:graphicData uri="http://schemas.openxmlformats.org/drawingml/2006/table">
            <a:tbl>
              <a:tblPr firstRow="1" bandRow="1">
                <a:tableStyleId>{5C22544A-7EE6-4342-B048-85BDC9FD1C3A}</a:tableStyleId>
              </a:tblPr>
              <a:tblGrid>
                <a:gridCol w="2717817">
                  <a:extLst>
                    <a:ext uri="{9D8B030D-6E8A-4147-A177-3AD203B41FA5}">
                      <a16:colId xmlns:a16="http://schemas.microsoft.com/office/drawing/2014/main" val="2957627605"/>
                    </a:ext>
                  </a:extLst>
                </a:gridCol>
                <a:gridCol w="2717817">
                  <a:extLst>
                    <a:ext uri="{9D8B030D-6E8A-4147-A177-3AD203B41FA5}">
                      <a16:colId xmlns:a16="http://schemas.microsoft.com/office/drawing/2014/main" val="1193759094"/>
                    </a:ext>
                  </a:extLst>
                </a:gridCol>
              </a:tblGrid>
              <a:tr h="370840">
                <a:tc>
                  <a:txBody>
                    <a:bodyPr/>
                    <a:lstStyle/>
                    <a:p>
                      <a:pPr algn="ctr"/>
                      <a:r>
                        <a:rPr lang="en-US" sz="1050" b="0" kern="1200" dirty="0">
                          <a:solidFill>
                            <a:schemeClr val="tx1">
                              <a:lumMod val="85000"/>
                              <a:lumOff val="15000"/>
                            </a:schemeClr>
                          </a:solidFill>
                          <a:effectLst/>
                          <a:latin typeface="Book Antiqua" panose="02040602050305030304" pitchFamily="18" charset="0"/>
                          <a:ea typeface="+mn-ea"/>
                          <a:cs typeface="Arial" panose="020B0604020202020204" pitchFamily="34" charset="0"/>
                        </a:rPr>
                        <a:t>At least once every three years, attend a Gathering endorsed by The Learning Community for Person Centered Practices that includes a Trainers’ session </a:t>
                      </a:r>
                      <a:endParaRPr lang="en-US" sz="1050" b="0" dirty="0">
                        <a:solidFill>
                          <a:schemeClr val="tx1">
                            <a:lumMod val="85000"/>
                            <a:lumOff val="15000"/>
                          </a:schemeClr>
                        </a:solidFill>
                        <a:latin typeface="Book Antiqua" panose="02040602050305030304" pitchFamily="18" charset="0"/>
                        <a:cs typeface="Arial" panose="020B0604020202020204" pitchFamily="34" charset="0"/>
                      </a:endParaRPr>
                    </a:p>
                  </a:txBody>
                  <a:tcPr anchor="ctr">
                    <a:lnL w="19050" cap="flat" cmpd="sng" algn="ctr">
                      <a:solidFill>
                        <a:srgbClr val="810131"/>
                      </a:solidFill>
                      <a:prstDash val="solid"/>
                      <a:round/>
                      <a:headEnd type="none" w="med" len="med"/>
                      <a:tailEnd type="none" w="med" len="med"/>
                    </a:lnL>
                    <a:lnR w="19050" cap="flat" cmpd="sng" algn="ctr">
                      <a:solidFill>
                        <a:srgbClr val="810131"/>
                      </a:solidFill>
                      <a:prstDash val="solid"/>
                      <a:round/>
                      <a:headEnd type="none" w="med" len="med"/>
                      <a:tailEnd type="none" w="med" len="med"/>
                    </a:lnR>
                    <a:lnB w="19050" cap="flat" cmpd="sng" algn="ctr">
                      <a:solidFill>
                        <a:srgbClr val="810131"/>
                      </a:solidFill>
                      <a:prstDash val="solid"/>
                      <a:round/>
                      <a:headEnd type="none" w="med" len="med"/>
                      <a:tailEnd type="none" w="med" len="med"/>
                    </a:lnB>
                    <a:noFill/>
                  </a:tcPr>
                </a:tc>
                <a:tc rowSpan="2">
                  <a:txBody>
                    <a:bodyPr/>
                    <a:lstStyle/>
                    <a:p>
                      <a:pPr algn="ctr"/>
                      <a:r>
                        <a:rPr lang="en-US" sz="1050" b="0" kern="1200" dirty="0">
                          <a:solidFill>
                            <a:schemeClr val="tx1">
                              <a:lumMod val="85000"/>
                              <a:lumOff val="15000"/>
                            </a:schemeClr>
                          </a:solidFill>
                          <a:effectLst/>
                          <a:latin typeface="Book Antiqua" panose="02040602050305030304" pitchFamily="18" charset="0"/>
                          <a:ea typeface="+mn-ea"/>
                          <a:cs typeface="Arial" panose="020B0604020202020204" pitchFamily="34" charset="0"/>
                        </a:rPr>
                        <a:t>Maintain a relationship with a Mentor Trainer to receive updated training curriculum, materials, and TLCPCP information. This can include an opportunity to further develop skills and knowledge. This can be done in person or remotely and includes an opportunity for questions, discussion, and networking with the Mentor and other trainers </a:t>
                      </a:r>
                      <a:endParaRPr lang="en-US" sz="1050" b="0" dirty="0">
                        <a:solidFill>
                          <a:schemeClr val="tx1">
                            <a:lumMod val="85000"/>
                            <a:lumOff val="15000"/>
                          </a:schemeClr>
                        </a:solidFill>
                        <a:latin typeface="Book Antiqua" panose="02040602050305030304" pitchFamily="18" charset="0"/>
                        <a:cs typeface="Arial" panose="020B0604020202020204" pitchFamily="34" charset="0"/>
                      </a:endParaRPr>
                    </a:p>
                  </a:txBody>
                  <a:tcPr anchor="ctr">
                    <a:lnL w="19050" cap="flat" cmpd="sng" algn="ctr">
                      <a:solidFill>
                        <a:srgbClr val="810131"/>
                      </a:solidFill>
                      <a:prstDash val="solid"/>
                      <a:round/>
                      <a:headEnd type="none" w="med" len="med"/>
                      <a:tailEnd type="none" w="med" len="med"/>
                    </a:lnL>
                    <a:lnR w="19050" cap="flat" cmpd="sng" algn="ctr">
                      <a:solidFill>
                        <a:srgbClr val="810131"/>
                      </a:solidFill>
                      <a:prstDash val="solid"/>
                      <a:round/>
                      <a:headEnd type="none" w="med" len="med"/>
                      <a:tailEnd type="none" w="med" len="med"/>
                    </a:lnR>
                    <a:noFill/>
                  </a:tcPr>
                </a:tc>
                <a:extLst>
                  <a:ext uri="{0D108BD9-81ED-4DB2-BD59-A6C34878D82A}">
                    <a16:rowId xmlns:a16="http://schemas.microsoft.com/office/drawing/2014/main" val="2304635802"/>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b="0" kern="1200" dirty="0">
                          <a:solidFill>
                            <a:schemeClr val="tx1">
                              <a:lumMod val="85000"/>
                              <a:lumOff val="15000"/>
                            </a:schemeClr>
                          </a:solidFill>
                          <a:effectLst/>
                          <a:latin typeface="Book Antiqua" panose="02040602050305030304" pitchFamily="18" charset="0"/>
                          <a:ea typeface="+mn-ea"/>
                          <a:cs typeface="Arial" panose="020B0604020202020204" pitchFamily="34" charset="0"/>
                        </a:rPr>
                        <a:t>Arrange individual discussions with a Mentor Trainer on changes to curriculum and materials.</a:t>
                      </a:r>
                    </a:p>
                  </a:txBody>
                  <a:tcPr anchor="ctr">
                    <a:lnL w="19050" cap="flat" cmpd="sng" algn="ctr">
                      <a:solidFill>
                        <a:srgbClr val="810131"/>
                      </a:solidFill>
                      <a:prstDash val="solid"/>
                      <a:round/>
                      <a:headEnd type="none" w="med" len="med"/>
                      <a:tailEnd type="none" w="med" len="med"/>
                    </a:lnL>
                    <a:lnR w="19050" cap="flat" cmpd="sng" algn="ctr">
                      <a:solidFill>
                        <a:srgbClr val="810131"/>
                      </a:solidFill>
                      <a:prstDash val="solid"/>
                      <a:round/>
                      <a:headEnd type="none" w="med" len="med"/>
                      <a:tailEnd type="none" w="med" len="med"/>
                    </a:lnR>
                    <a:lnT w="19050" cap="flat" cmpd="sng" algn="ctr">
                      <a:solidFill>
                        <a:srgbClr val="810131"/>
                      </a:solidFill>
                      <a:prstDash val="solid"/>
                      <a:round/>
                      <a:headEnd type="none" w="med" len="med"/>
                      <a:tailEnd type="none" w="med" len="med"/>
                    </a:lnT>
                    <a:lnB w="19050" cap="flat" cmpd="sng" algn="ctr">
                      <a:noFill/>
                      <a:prstDash val="solid"/>
                      <a:round/>
                      <a:headEnd type="none" w="med" len="med"/>
                      <a:tailEnd type="none" w="med" len="med"/>
                    </a:lnB>
                    <a:noFill/>
                  </a:tcPr>
                </a:tc>
                <a:tc vMerge="1">
                  <a:txBody>
                    <a:bodyPr/>
                    <a:lstStyle/>
                    <a:p>
                      <a:pPr algn="ctr"/>
                      <a:endParaRPr lang="en-US" sz="1000" b="0" dirty="0">
                        <a:solidFill>
                          <a:schemeClr val="tx1"/>
                        </a:solidFill>
                        <a:latin typeface="Arial" panose="020B0604020202020204" pitchFamily="34" charset="0"/>
                        <a:cs typeface="Arial" panose="020B0604020202020204" pitchFamily="34" charset="0"/>
                      </a:endParaRPr>
                    </a:p>
                  </a:txBody>
                  <a:tcPr>
                    <a:lnL w="19050" cap="flat" cmpd="sng" algn="ctr">
                      <a:solidFill>
                        <a:srgbClr val="810131"/>
                      </a:solidFill>
                      <a:prstDash val="solid"/>
                      <a:round/>
                      <a:headEnd type="none" w="med" len="med"/>
                      <a:tailEnd type="none" w="med" len="med"/>
                    </a:lnL>
                    <a:lnR w="19050" cap="flat" cmpd="sng" algn="ctr">
                      <a:solidFill>
                        <a:srgbClr val="810131"/>
                      </a:solidFill>
                      <a:prstDash val="solid"/>
                      <a:round/>
                      <a:headEnd type="none" w="med" len="med"/>
                      <a:tailEnd type="none" w="med" len="med"/>
                    </a:lnR>
                    <a:noFill/>
                  </a:tcPr>
                </a:tc>
                <a:extLst>
                  <a:ext uri="{0D108BD9-81ED-4DB2-BD59-A6C34878D82A}">
                    <a16:rowId xmlns:a16="http://schemas.microsoft.com/office/drawing/2014/main" val="587749786"/>
                  </a:ext>
                </a:extLst>
              </a:tr>
              <a:tr h="120119">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0" i="1" kern="1200" dirty="0">
                          <a:solidFill>
                            <a:schemeClr val="tx1">
                              <a:lumMod val="85000"/>
                              <a:lumOff val="15000"/>
                            </a:schemeClr>
                          </a:solidFill>
                          <a:effectLst/>
                          <a:latin typeface="Book Antiqua" panose="02040602050305030304" pitchFamily="18" charset="0"/>
                          <a:ea typeface="+mn-ea"/>
                          <a:cs typeface="Arial" panose="020B0604020202020204" pitchFamily="34" charset="0"/>
                        </a:rPr>
                        <a:t>Please note that Mentor Trainers may need to charge a fee for this in order to cover their expenses and time. </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noFill/>
                  </a:tcPr>
                </a:tc>
                <a:tc hMerge="1">
                  <a:txBody>
                    <a:bodyPr/>
                    <a:lstStyle/>
                    <a:p>
                      <a:pPr algn="ctr"/>
                      <a:endParaRPr lang="en-US" sz="1000" b="0" dirty="0">
                        <a:solidFill>
                          <a:schemeClr val="tx1">
                            <a:lumMod val="75000"/>
                            <a:lumOff val="25000"/>
                          </a:schemeClr>
                        </a:solidFill>
                        <a:latin typeface="Arial" panose="020B0604020202020204" pitchFamily="34" charset="0"/>
                        <a:cs typeface="Arial" panose="020B0604020202020204" pitchFamily="34" charset="0"/>
                      </a:endParaRPr>
                    </a:p>
                  </a:txBody>
                  <a:tcPr anchor="ctr">
                    <a:lnL w="19050" cap="flat" cmpd="sng" algn="ctr">
                      <a:solidFill>
                        <a:srgbClr val="810131"/>
                      </a:solidFill>
                      <a:prstDash val="solid"/>
                      <a:round/>
                      <a:headEnd type="none" w="med" len="med"/>
                      <a:tailEnd type="none" w="med" len="med"/>
                    </a:lnL>
                    <a:lnR w="19050" cap="flat" cmpd="sng" algn="ctr">
                      <a:solidFill>
                        <a:srgbClr val="810131"/>
                      </a:solidFill>
                      <a:prstDash val="solid"/>
                      <a:round/>
                      <a:headEnd type="none" w="med" len="med"/>
                      <a:tailEnd type="none" w="med" len="med"/>
                    </a:lnR>
                    <a:noFill/>
                  </a:tcPr>
                </a:tc>
                <a:extLst>
                  <a:ext uri="{0D108BD9-81ED-4DB2-BD59-A6C34878D82A}">
                    <a16:rowId xmlns:a16="http://schemas.microsoft.com/office/drawing/2014/main" val="901233329"/>
                  </a:ext>
                </a:extLst>
              </a:tr>
            </a:tbl>
          </a:graphicData>
        </a:graphic>
      </p:graphicFrame>
      <p:sp>
        <p:nvSpPr>
          <p:cNvPr id="21" name="TextBox 20">
            <a:extLst>
              <a:ext uri="{FF2B5EF4-FFF2-40B4-BE49-F238E27FC236}">
                <a16:creationId xmlns:a16="http://schemas.microsoft.com/office/drawing/2014/main" id="{7C23C5F4-E752-41F0-854B-5510B5AE2645}"/>
              </a:ext>
            </a:extLst>
          </p:cNvPr>
          <p:cNvSpPr txBox="1"/>
          <p:nvPr/>
        </p:nvSpPr>
        <p:spPr>
          <a:xfrm>
            <a:off x="435731" y="6298494"/>
            <a:ext cx="5994061" cy="686022"/>
          </a:xfrm>
          <a:prstGeom prst="rect">
            <a:avLst/>
          </a:prstGeom>
          <a:noFill/>
        </p:spPr>
        <p:txBody>
          <a:bodyPr wrap="square">
            <a:spAutoFit/>
          </a:bodyPr>
          <a:lstStyle/>
          <a:p>
            <a:pPr marR="0">
              <a:lnSpc>
                <a:spcPct val="110000"/>
              </a:lnSpc>
              <a:spcBef>
                <a:spcPts val="0"/>
              </a:spcBef>
              <a:spcAft>
                <a:spcPts val="0"/>
              </a:spcAft>
            </a:pPr>
            <a:r>
              <a:rPr lang="en-US" sz="1200" b="1" dirty="0">
                <a:effectLst/>
                <a:latin typeface="Book Antiqua" panose="02040602050305030304" pitchFamily="18" charset="0"/>
                <a:ea typeface="Arial" panose="020B0604020202020204" pitchFamily="34" charset="0"/>
                <a:cs typeface="Cambria" panose="02040503050406030204" pitchFamily="18" charset="0"/>
              </a:rPr>
              <a:t>PCT© Trainers are encouraged to maintain a connection to TLCPCP through contributions and sharing. You can do this by sharing knowledge, experience, innovation, and lessons learned through the year:</a:t>
            </a:r>
            <a:endParaRPr lang="en-US" sz="1200" b="1" dirty="0">
              <a:effectLst/>
              <a:latin typeface="Book Antiqua" panose="02040602050305030304" pitchFamily="18" charset="0"/>
              <a:ea typeface="Cambria" panose="02040503050406030204" pitchFamily="18" charset="0"/>
              <a:cs typeface="Cambria" panose="02040503050406030204" pitchFamily="18" charset="0"/>
            </a:endParaRPr>
          </a:p>
        </p:txBody>
      </p:sp>
      <p:graphicFrame>
        <p:nvGraphicFramePr>
          <p:cNvPr id="12" name="Table 12" descr="Contributions list">
            <a:extLst>
              <a:ext uri="{FF2B5EF4-FFF2-40B4-BE49-F238E27FC236}">
                <a16:creationId xmlns:a16="http://schemas.microsoft.com/office/drawing/2014/main" id="{05234FE0-BEA5-4AC1-9124-A17656FE7A20}"/>
              </a:ext>
            </a:extLst>
          </p:cNvPr>
          <p:cNvGraphicFramePr>
            <a:graphicFrameLocks noGrp="1"/>
          </p:cNvGraphicFramePr>
          <p:nvPr>
            <p:extLst>
              <p:ext uri="{D42A27DB-BD31-4B8C-83A1-F6EECF244321}">
                <p14:modId xmlns:p14="http://schemas.microsoft.com/office/powerpoint/2010/main" val="3738689594"/>
              </p:ext>
            </p:extLst>
          </p:nvPr>
        </p:nvGraphicFramePr>
        <p:xfrm>
          <a:off x="409363" y="7021048"/>
          <a:ext cx="5869815" cy="1445904"/>
        </p:xfrm>
        <a:graphic>
          <a:graphicData uri="http://schemas.openxmlformats.org/drawingml/2006/table">
            <a:tbl>
              <a:tblPr firstRow="1" bandRow="1">
                <a:tableStyleId>{5940675A-B579-460E-94D1-54222C63F5DA}</a:tableStyleId>
              </a:tblPr>
              <a:tblGrid>
                <a:gridCol w="2093844">
                  <a:extLst>
                    <a:ext uri="{9D8B030D-6E8A-4147-A177-3AD203B41FA5}">
                      <a16:colId xmlns:a16="http://schemas.microsoft.com/office/drawing/2014/main" val="389355622"/>
                    </a:ext>
                  </a:extLst>
                </a:gridCol>
                <a:gridCol w="1529150">
                  <a:extLst>
                    <a:ext uri="{9D8B030D-6E8A-4147-A177-3AD203B41FA5}">
                      <a16:colId xmlns:a16="http://schemas.microsoft.com/office/drawing/2014/main" val="2870740310"/>
                    </a:ext>
                  </a:extLst>
                </a:gridCol>
                <a:gridCol w="2246821">
                  <a:extLst>
                    <a:ext uri="{9D8B030D-6E8A-4147-A177-3AD203B41FA5}">
                      <a16:colId xmlns:a16="http://schemas.microsoft.com/office/drawing/2014/main" val="4034169977"/>
                    </a:ext>
                  </a:extLst>
                </a:gridCol>
              </a:tblGrid>
              <a:tr h="52523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kern="1200" dirty="0">
                          <a:solidFill>
                            <a:srgbClr val="205394"/>
                          </a:solidFill>
                          <a:effectLst/>
                          <a:latin typeface="Arial" panose="020B0604020202020204" pitchFamily="34" charset="0"/>
                          <a:ea typeface="+mn-ea"/>
                          <a:cs typeface="Arial" panose="020B0604020202020204" pitchFamily="34" charset="0"/>
                        </a:rPr>
                        <a:t>Share information, learning, innovation, experiences, or ask questions via the TLCPCP website.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accent2">
                              <a:lumMod val="75000"/>
                            </a:schemeClr>
                          </a:solidFill>
                          <a:effectLst/>
                          <a:latin typeface="Arial" panose="020B0604020202020204" pitchFamily="34" charset="0"/>
                          <a:ea typeface="+mn-ea"/>
                          <a:cs typeface="Arial" panose="020B0604020202020204" pitchFamily="34" charset="0"/>
                        </a:rPr>
                        <a:t>Contribute ideas and suggestions in relation to the current PCT© curriculum.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kern="1200" dirty="0">
                          <a:solidFill>
                            <a:srgbClr val="205394"/>
                          </a:solidFill>
                          <a:effectLst/>
                          <a:latin typeface="Arial" panose="020B0604020202020204" pitchFamily="34" charset="0"/>
                          <a:ea typeface="+mn-ea"/>
                          <a:cs typeface="Arial" panose="020B0604020202020204" pitchFamily="34" charset="0"/>
                        </a:rPr>
                        <a:t>Get involved in a TLCPCP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kern="1200" dirty="0">
                          <a:solidFill>
                            <a:srgbClr val="205394"/>
                          </a:solidFill>
                          <a:effectLst/>
                          <a:latin typeface="Arial" panose="020B0604020202020204" pitchFamily="34" charset="0"/>
                          <a:ea typeface="+mn-ea"/>
                          <a:cs typeface="Arial" panose="020B0604020202020204" pitchFamily="34" charset="0"/>
                        </a:rPr>
                        <a:t>gathering by presenting or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kern="1200" dirty="0">
                          <a:solidFill>
                            <a:srgbClr val="205394"/>
                          </a:solidFill>
                          <a:effectLst/>
                          <a:latin typeface="Arial" panose="020B0604020202020204" pitchFamily="34" charset="0"/>
                          <a:ea typeface="+mn-ea"/>
                          <a:cs typeface="Arial" panose="020B0604020202020204" pitchFamily="34" charset="0"/>
                        </a:rPr>
                        <a:t>helping in the organization/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kern="1200" dirty="0">
                          <a:solidFill>
                            <a:srgbClr val="205394"/>
                          </a:solidFill>
                          <a:effectLst/>
                          <a:latin typeface="Arial" panose="020B0604020202020204" pitchFamily="34" charset="0"/>
                          <a:ea typeface="+mn-ea"/>
                          <a:cs typeface="Arial" panose="020B0604020202020204" pitchFamily="34" charset="0"/>
                        </a:rPr>
                        <a:t>planning of the gathering.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51833166"/>
                  </a:ext>
                </a:extLst>
              </a:tr>
              <a:tr h="74486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kern="1200" dirty="0">
                          <a:solidFill>
                            <a:srgbClr val="205394"/>
                          </a:solidFill>
                          <a:effectLst/>
                          <a:latin typeface="Arial" panose="020B0604020202020204" pitchFamily="34" charset="0"/>
                          <a:ea typeface="+mn-ea"/>
                          <a:cs typeface="Arial" panose="020B0604020202020204" pitchFamily="34" charset="0"/>
                        </a:rPr>
                        <a:t>Join a TLCPCP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kern="1200" dirty="0">
                          <a:solidFill>
                            <a:srgbClr val="205394"/>
                          </a:solidFill>
                          <a:effectLst/>
                          <a:latin typeface="Arial" panose="020B0604020202020204" pitchFamily="34" charset="0"/>
                          <a:ea typeface="+mn-ea"/>
                          <a:cs typeface="Arial" panose="020B0604020202020204" pitchFamily="34" charset="0"/>
                        </a:rPr>
                        <a:t>committee.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accent2">
                              <a:lumMod val="75000"/>
                            </a:schemeClr>
                          </a:solidFill>
                          <a:effectLst/>
                          <a:latin typeface="Arial" panose="020B0604020202020204" pitchFamily="34" charset="0"/>
                          <a:ea typeface="+mn-ea"/>
                          <a:cs typeface="Arial" panose="020B0604020202020204" pitchFamily="34" charset="0"/>
                        </a:rPr>
                        <a:t>Share resources with TLCPCP.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kern="1200" dirty="0">
                          <a:solidFill>
                            <a:srgbClr val="205394"/>
                          </a:solidFill>
                          <a:effectLst/>
                          <a:latin typeface="Arial" panose="020B0604020202020204" pitchFamily="34" charset="0"/>
                          <a:ea typeface="+mn-ea"/>
                          <a:cs typeface="Arial" panose="020B0604020202020204" pitchFamily="34" charset="0"/>
                        </a:rPr>
                        <a:t>Create, facilitate, join, or encourage a local Community of Practice.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38103486"/>
                  </a:ext>
                </a:extLst>
              </a:tr>
            </a:tbl>
          </a:graphicData>
        </a:graphic>
      </p:graphicFrame>
      <p:sp>
        <p:nvSpPr>
          <p:cNvPr id="31" name="Date Placeholder 30">
            <a:extLst>
              <a:ext uri="{FF2B5EF4-FFF2-40B4-BE49-F238E27FC236}">
                <a16:creationId xmlns:a16="http://schemas.microsoft.com/office/drawing/2014/main" id="{FA99065D-8A48-4D9C-8960-495A9026F265}"/>
              </a:ext>
            </a:extLst>
          </p:cNvPr>
          <p:cNvSpPr>
            <a:spLocks noGrp="1"/>
          </p:cNvSpPr>
          <p:nvPr>
            <p:ph type="dt" sz="half" idx="10"/>
          </p:nvPr>
        </p:nvSpPr>
        <p:spPr/>
        <p:txBody>
          <a:bodyPr/>
          <a:lstStyle/>
          <a:p>
            <a:fld id="{B69B7B39-F852-4003-8A69-952300358A33}" type="datetime1">
              <a:rPr lang="en-US" smtClean="0">
                <a:latin typeface="Book Antiqua" panose="02040602050305030304" pitchFamily="18" charset="0"/>
                <a:cs typeface="Arial" panose="020B0604020202020204" pitchFamily="34" charset="0"/>
              </a:rPr>
              <a:t>4/17/2023</a:t>
            </a:fld>
            <a:endParaRPr lang="en-US" dirty="0">
              <a:latin typeface="Book Antiqua" panose="02040602050305030304" pitchFamily="18" charset="0"/>
              <a:cs typeface="Arial" panose="020B0604020202020204" pitchFamily="34" charset="0"/>
            </a:endParaRPr>
          </a:p>
        </p:txBody>
      </p:sp>
      <p:sp>
        <p:nvSpPr>
          <p:cNvPr id="34" name="Footer Placeholder 33">
            <a:extLst>
              <a:ext uri="{FF2B5EF4-FFF2-40B4-BE49-F238E27FC236}">
                <a16:creationId xmlns:a16="http://schemas.microsoft.com/office/drawing/2014/main" id="{22DE7193-9ADD-43B4-A49F-FF0A31EDB486}"/>
              </a:ext>
            </a:extLst>
          </p:cNvPr>
          <p:cNvSpPr>
            <a:spLocks noGrp="1"/>
          </p:cNvSpPr>
          <p:nvPr>
            <p:ph type="ftr" sz="quarter" idx="11"/>
          </p:nvPr>
        </p:nvSpPr>
        <p:spPr/>
        <p:txBody>
          <a:bodyPr/>
          <a:lstStyle/>
          <a:p>
            <a:r>
              <a:rPr lang="en-US" dirty="0">
                <a:latin typeface="Book Antiqua" panose="02040602050305030304" pitchFamily="18" charset="0"/>
              </a:rPr>
              <a:t>TLCPCP</a:t>
            </a:r>
          </a:p>
        </p:txBody>
      </p:sp>
      <p:sp>
        <p:nvSpPr>
          <p:cNvPr id="33" name="Slide Number Placeholder 32">
            <a:extLst>
              <a:ext uri="{FF2B5EF4-FFF2-40B4-BE49-F238E27FC236}">
                <a16:creationId xmlns:a16="http://schemas.microsoft.com/office/drawing/2014/main" id="{8EE68E8B-905C-43CD-9D08-D2EB2F309E24}"/>
              </a:ext>
            </a:extLst>
          </p:cNvPr>
          <p:cNvSpPr>
            <a:spLocks noGrp="1"/>
          </p:cNvSpPr>
          <p:nvPr>
            <p:ph type="sldNum" sz="quarter" idx="12"/>
          </p:nvPr>
        </p:nvSpPr>
        <p:spPr/>
        <p:txBody>
          <a:bodyPr/>
          <a:lstStyle/>
          <a:p>
            <a:fld id="{1CB229C6-E506-40ED-B870-0351F69C23CD}" type="slidenum">
              <a:rPr lang="en-US" smtClean="0">
                <a:latin typeface="Book Antiqua" panose="02040602050305030304" pitchFamily="18" charset="0"/>
                <a:cs typeface="Arial" panose="020B0604020202020204" pitchFamily="34" charset="0"/>
              </a:rPr>
              <a:t>17</a:t>
            </a:fld>
            <a:endParaRPr lang="en-US" dirty="0">
              <a:latin typeface="Book Antiqua" panose="02040602050305030304" pitchFamily="18" charset="0"/>
              <a:cs typeface="Arial" panose="020B0604020202020204" pitchFamily="34" charset="0"/>
            </a:endParaRPr>
          </a:p>
        </p:txBody>
      </p:sp>
      <p:pic>
        <p:nvPicPr>
          <p:cNvPr id="2" name="Graphic 1" descr="Earth globe: Americas with solid fill">
            <a:extLst>
              <a:ext uri="{FF2B5EF4-FFF2-40B4-BE49-F238E27FC236}">
                <a16:creationId xmlns:a16="http://schemas.microsoft.com/office/drawing/2014/main" id="{2C584160-2900-889D-D9DC-E79F8FDAB6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4092" y="5696614"/>
            <a:ext cx="457200" cy="457200"/>
          </a:xfrm>
          <a:prstGeom prst="rect">
            <a:avLst/>
          </a:prstGeom>
        </p:spPr>
      </p:pic>
      <p:sp>
        <p:nvSpPr>
          <p:cNvPr id="3" name="TextBox 2">
            <a:extLst>
              <a:ext uri="{FF2B5EF4-FFF2-40B4-BE49-F238E27FC236}">
                <a16:creationId xmlns:a16="http://schemas.microsoft.com/office/drawing/2014/main" id="{C342BE49-B2D9-1207-72F2-A38A3DBF3012}"/>
              </a:ext>
            </a:extLst>
          </p:cNvPr>
          <p:cNvSpPr txBox="1"/>
          <p:nvPr/>
        </p:nvSpPr>
        <p:spPr>
          <a:xfrm>
            <a:off x="906841" y="5800224"/>
            <a:ext cx="5962678" cy="276999"/>
          </a:xfrm>
          <a:prstGeom prst="rect">
            <a:avLst/>
          </a:prstGeom>
          <a:noFill/>
        </p:spPr>
        <p:txBody>
          <a:bodyPr wrap="square">
            <a:spAutoFit/>
          </a:bodyPr>
          <a:lstStyle/>
          <a:p>
            <a:pPr marL="0" marR="59690">
              <a:spcBef>
                <a:spcPts val="0"/>
              </a:spcBef>
              <a:spcAft>
                <a:spcPts val="0"/>
              </a:spcAft>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See </a:t>
            </a:r>
            <a:r>
              <a:rPr lang="en-US" sz="1200" b="1" dirty="0">
                <a:effectLst/>
                <a:latin typeface="Book Antiqua" panose="02040602050305030304" pitchFamily="18" charset="0"/>
                <a:ea typeface="Arial" panose="020B0604020202020204" pitchFamily="34" charset="0"/>
                <a:cs typeface="Arial" panose="020B0604020202020204" pitchFamily="34" charset="0"/>
              </a:rPr>
              <a:t>PCT© Trainer Candidate Portfolio Checklist on TLCPCP website.</a:t>
            </a:r>
            <a:endParaRPr lang="en-US" sz="1200" b="1" dirty="0">
              <a:effectLst/>
              <a:latin typeface="Book Antiqua" panose="020406020503050303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709077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118906-7EEA-5571-7DEA-68386E1E29B8}"/>
              </a:ext>
            </a:extLst>
          </p:cNvPr>
          <p:cNvPicPr>
            <a:picLocks noChangeAspect="1"/>
          </p:cNvPicPr>
          <p:nvPr/>
        </p:nvPicPr>
        <p:blipFill>
          <a:blip r:embed="rId2"/>
          <a:stretch>
            <a:fillRect/>
          </a:stretch>
        </p:blipFill>
        <p:spPr>
          <a:xfrm>
            <a:off x="-1" y="0"/>
            <a:ext cx="6857999" cy="9144000"/>
          </a:xfrm>
          <a:prstGeom prst="rect">
            <a:avLst/>
          </a:prstGeom>
        </p:spPr>
      </p:pic>
      <p:sp>
        <p:nvSpPr>
          <p:cNvPr id="25" name="Rectangle 24">
            <a:extLst>
              <a:ext uri="{FF2B5EF4-FFF2-40B4-BE49-F238E27FC236}">
                <a16:creationId xmlns:a16="http://schemas.microsoft.com/office/drawing/2014/main" id="{4C0143FA-A318-4FDA-9F6A-3E108458A0C5}"/>
              </a:ext>
              <a:ext uri="{C183D7F6-B498-43B3-948B-1728B52AA6E4}">
                <adec:decorative xmlns:adec="http://schemas.microsoft.com/office/drawing/2017/decorative" val="1"/>
              </a:ext>
            </a:extLst>
          </p:cNvPr>
          <p:cNvSpPr/>
          <p:nvPr/>
        </p:nvSpPr>
        <p:spPr>
          <a:xfrm>
            <a:off x="129207" y="209983"/>
            <a:ext cx="6599582" cy="875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59690">
              <a:spcBef>
                <a:spcPts val="0"/>
              </a:spcBef>
              <a:spcAft>
                <a:spcPts val="0"/>
              </a:spcAft>
            </a:pPr>
            <a:endParaRPr lang="en-US" sz="1200" dirty="0">
              <a:effectLst/>
              <a:latin typeface="Arial" panose="020B0604020202020204" pitchFamily="34" charset="0"/>
              <a:ea typeface="Cambria" panose="02040503050406030204" pitchFamily="18" charset="0"/>
              <a:cs typeface="Arial" panose="020B0604020202020204" pitchFamily="34" charset="0"/>
            </a:endParaRPr>
          </a:p>
        </p:txBody>
      </p:sp>
      <p:sp>
        <p:nvSpPr>
          <p:cNvPr id="9" name="Title 1">
            <a:extLst>
              <a:ext uri="{FF2B5EF4-FFF2-40B4-BE49-F238E27FC236}">
                <a16:creationId xmlns:a16="http://schemas.microsoft.com/office/drawing/2014/main" id="{2D2A44ED-8FAB-493D-A2AD-ECCAF415869C}"/>
              </a:ext>
            </a:extLst>
          </p:cNvPr>
          <p:cNvSpPr txBox="1">
            <a:spLocks/>
          </p:cNvSpPr>
          <p:nvPr/>
        </p:nvSpPr>
        <p:spPr>
          <a:xfrm>
            <a:off x="258419" y="209983"/>
            <a:ext cx="6599581" cy="82578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205394"/>
                </a:solidFill>
                <a:latin typeface="Book Antiqua" panose="02040602050305030304" pitchFamily="18" charset="0"/>
              </a:rPr>
              <a:t>Regaining Status After It Has Elapsed</a:t>
            </a:r>
          </a:p>
        </p:txBody>
      </p:sp>
      <p:sp>
        <p:nvSpPr>
          <p:cNvPr id="7" name="TextBox 6">
            <a:extLst>
              <a:ext uri="{FF2B5EF4-FFF2-40B4-BE49-F238E27FC236}">
                <a16:creationId xmlns:a16="http://schemas.microsoft.com/office/drawing/2014/main" id="{742F668E-8411-47C2-B83F-AF9FE9D1CF15}"/>
              </a:ext>
            </a:extLst>
          </p:cNvPr>
          <p:cNvSpPr txBox="1"/>
          <p:nvPr/>
        </p:nvSpPr>
        <p:spPr>
          <a:xfrm>
            <a:off x="431969" y="894638"/>
            <a:ext cx="5994061" cy="646331"/>
          </a:xfrm>
          <a:prstGeom prst="rect">
            <a:avLst/>
          </a:prstGeom>
          <a:noFill/>
        </p:spPr>
        <p:txBody>
          <a:bodyPr wrap="square">
            <a:spAutoFit/>
          </a:bodyPr>
          <a:lstStyle/>
          <a:p>
            <a:pPr marL="0" marR="0">
              <a:spcBef>
                <a:spcPts val="0"/>
              </a:spcBef>
              <a:spcAft>
                <a:spcPts val="0"/>
              </a:spcAft>
            </a:pPr>
            <a:r>
              <a:rPr lang="en-US" sz="1200" dirty="0">
                <a:effectLst/>
                <a:latin typeface="Book Antiqua" panose="02040602050305030304" pitchFamily="18" charset="0"/>
                <a:ea typeface="Arial" panose="020B0604020202020204" pitchFamily="34" charset="0"/>
                <a:cs typeface="Cambria" panose="02040503050406030204" pitchFamily="18" charset="0"/>
              </a:rPr>
              <a:t>If a Trainer has not met the yearly training requirements to maintain their credentials, the Trainer needs to be observed by a Mentor Trainer delivering the latest full curriculum and demonstrate knowledge and skill in order to regain their credentials.</a:t>
            </a:r>
            <a:endParaRPr lang="en-US" sz="1200" dirty="0">
              <a:effectLst/>
              <a:latin typeface="Book Antiqua" panose="02040602050305030304" pitchFamily="18" charset="0"/>
              <a:ea typeface="Cambria" panose="02040503050406030204" pitchFamily="18" charset="0"/>
              <a:cs typeface="Cambria" panose="02040503050406030204" pitchFamily="18" charset="0"/>
            </a:endParaRPr>
          </a:p>
        </p:txBody>
      </p:sp>
      <p:sp>
        <p:nvSpPr>
          <p:cNvPr id="10" name="Title 1">
            <a:extLst>
              <a:ext uri="{FF2B5EF4-FFF2-40B4-BE49-F238E27FC236}">
                <a16:creationId xmlns:a16="http://schemas.microsoft.com/office/drawing/2014/main" id="{97D5F5F0-3118-4CA0-B698-3D7FDC306E64}"/>
              </a:ext>
            </a:extLst>
          </p:cNvPr>
          <p:cNvSpPr txBox="1">
            <a:spLocks/>
          </p:cNvSpPr>
          <p:nvPr/>
        </p:nvSpPr>
        <p:spPr>
          <a:xfrm>
            <a:off x="275005" y="1640909"/>
            <a:ext cx="5684034" cy="82578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dirty="0">
                <a:solidFill>
                  <a:srgbClr val="205394"/>
                </a:solidFill>
                <a:latin typeface="Book Antiqua" panose="02040602050305030304" pitchFamily="18" charset="0"/>
              </a:rPr>
              <a:t>Other Credentialing Options</a:t>
            </a:r>
          </a:p>
        </p:txBody>
      </p:sp>
      <p:sp>
        <p:nvSpPr>
          <p:cNvPr id="11" name="TextBox 10">
            <a:extLst>
              <a:ext uri="{FF2B5EF4-FFF2-40B4-BE49-F238E27FC236}">
                <a16:creationId xmlns:a16="http://schemas.microsoft.com/office/drawing/2014/main" id="{E83405B9-21B6-4C63-A5EC-EB5471146E09}"/>
              </a:ext>
            </a:extLst>
          </p:cNvPr>
          <p:cNvSpPr txBox="1"/>
          <p:nvPr/>
        </p:nvSpPr>
        <p:spPr>
          <a:xfrm>
            <a:off x="435280" y="2378366"/>
            <a:ext cx="5994061" cy="5447645"/>
          </a:xfrm>
          <a:prstGeom prst="rect">
            <a:avLst/>
          </a:prstGeom>
          <a:noFill/>
        </p:spPr>
        <p:txBody>
          <a:bodyPr wrap="square">
            <a:spAutoFit/>
          </a:bodyPr>
          <a:lstStyle/>
          <a:p>
            <a:pPr marL="0" marR="0">
              <a:spcBef>
                <a:spcPts val="0"/>
              </a:spcBef>
              <a:spcAft>
                <a:spcPts val="0"/>
              </a:spcAft>
            </a:pPr>
            <a:r>
              <a:rPr lang="en-US" sz="1200" b="1" dirty="0">
                <a:effectLst/>
                <a:latin typeface="Book Antiqua" panose="02040602050305030304" pitchFamily="18" charset="0"/>
                <a:ea typeface="Arial" panose="020B0604020202020204" pitchFamily="34" charset="0"/>
                <a:cs typeface="Arial" panose="020B0604020202020204" pitchFamily="34" charset="0"/>
              </a:rPr>
              <a:t>Training in A New</a:t>
            </a:r>
            <a:r>
              <a:rPr lang="en-US" sz="1200" b="1" dirty="0">
                <a:effectLst/>
                <a:latin typeface="Book Antiqua" panose="02040602050305030304" pitchFamily="18" charset="0"/>
                <a:ea typeface="Cambria Math" panose="02040503050406030204" pitchFamily="18" charset="0"/>
                <a:cs typeface="Arial" panose="020B0604020202020204" pitchFamily="34" charset="0"/>
              </a:rPr>
              <a:t>‐</a:t>
            </a:r>
            <a:r>
              <a:rPr lang="en-US" sz="1200" b="1" dirty="0">
                <a:effectLst/>
                <a:latin typeface="Book Antiqua" panose="02040602050305030304" pitchFamily="18" charset="0"/>
                <a:ea typeface="Arial" panose="020B0604020202020204" pitchFamily="34" charset="0"/>
                <a:cs typeface="Arial" panose="020B0604020202020204" pitchFamily="34" charset="0"/>
              </a:rPr>
              <a:t>To</a:t>
            </a:r>
            <a:r>
              <a:rPr lang="en-US" sz="1200" b="1" dirty="0">
                <a:effectLst/>
                <a:latin typeface="Book Antiqua" panose="02040602050305030304" pitchFamily="18" charset="0"/>
                <a:ea typeface="Cambria Math" panose="02040503050406030204" pitchFamily="18" charset="0"/>
                <a:cs typeface="Arial" panose="020B0604020202020204" pitchFamily="34" charset="0"/>
              </a:rPr>
              <a:t>‐</a:t>
            </a:r>
            <a:r>
              <a:rPr lang="en-US" sz="1200" b="1" dirty="0">
                <a:effectLst/>
                <a:latin typeface="Book Antiqua" panose="02040602050305030304" pitchFamily="18" charset="0"/>
                <a:ea typeface="Arial" panose="020B0604020202020204" pitchFamily="34" charset="0"/>
                <a:cs typeface="Arial" panose="020B0604020202020204" pitchFamily="34" charset="0"/>
              </a:rPr>
              <a:t>You Sector</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0" marR="0">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0" marR="0">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If a Person Centered Thinking© Trainer is in good standing and wishes to train in a sector that is new to them (</a:t>
            </a:r>
            <a:r>
              <a:rPr lang="en-US" sz="1200" dirty="0">
                <a:latin typeface="Book Antiqua" panose="02040602050305030304" pitchFamily="18" charset="0"/>
                <a:ea typeface="Arial" panose="020B0604020202020204" pitchFamily="34" charset="0"/>
                <a:cs typeface="Arial" panose="020B0604020202020204" pitchFamily="34" charset="0"/>
              </a:rPr>
              <a:t>e.g.,</a:t>
            </a:r>
            <a:r>
              <a:rPr lang="en-US" sz="1200" dirty="0">
                <a:effectLst/>
                <a:latin typeface="Book Antiqua" panose="02040602050305030304" pitchFamily="18" charset="0"/>
                <a:ea typeface="Arial" panose="020B0604020202020204" pitchFamily="34" charset="0"/>
                <a:cs typeface="Arial" panose="020B0604020202020204" pitchFamily="34" charset="0"/>
              </a:rPr>
              <a:t> Aging, Mental Health, Homelessness, etc.), they need to gain content knowledge and develop their experience by:</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0" marR="0">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Spending time with a Mentor Trainer </a:t>
            </a: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who has experience in this sector. The Mentor Trainer should be able to share examples and stories that apply to the target audience, and provide information to the PCT© Trainer about the new context.</a:t>
            </a:r>
            <a:endParaRPr lang="en-US" sz="1200" dirty="0">
              <a:effectLst/>
              <a:latin typeface="Book Antiqua" panose="02040602050305030304" pitchFamily="18" charset="0"/>
              <a:ea typeface="Noto Sans Symbols"/>
              <a:cs typeface="Arial" panose="020B0604020202020204" pitchFamily="34" charset="0"/>
            </a:endParaRPr>
          </a:p>
          <a:p>
            <a:pPr marL="0" marR="0">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 </a:t>
            </a:r>
            <a:endParaRPr lang="en-US" sz="1200" dirty="0">
              <a:solidFill>
                <a:schemeClr val="accent2">
                  <a:lumMod val="75000"/>
                </a:schemeClr>
              </a:solidFill>
              <a:effectLst/>
              <a:latin typeface="Book Antiqua" panose="02040602050305030304" pitchFamily="18" charset="0"/>
              <a:ea typeface="Cambria" panose="020405030504060302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Researching this new sector </a:t>
            </a: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to gain understanding of current context, issues, practices, etc. This can be accomplished by discussing the following with the organization that is asking for the training:</a:t>
            </a:r>
            <a:endParaRPr lang="en-US" sz="1200" dirty="0">
              <a:effectLst/>
              <a:latin typeface="Book Antiqua" panose="02040602050305030304" pitchFamily="18" charset="0"/>
              <a:ea typeface="Noto Sans Symbols"/>
              <a:cs typeface="Arial" panose="020B0604020202020204" pitchFamily="34" charset="0"/>
            </a:endParaRPr>
          </a:p>
          <a:p>
            <a:pPr marL="0" marR="0">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What are the organization’s learning objectives?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What is the general knowledge base of the group regarding Person</a:t>
            </a:r>
            <a:r>
              <a:rPr lang="en-US" sz="1200" dirty="0">
                <a:solidFill>
                  <a:srgbClr val="000000"/>
                </a:solidFill>
                <a:latin typeface="Book Antiqua" panose="02040602050305030304" pitchFamily="18" charset="0"/>
                <a:ea typeface="Cambria Math" panose="02040503050406030204" pitchFamily="18" charset="0"/>
                <a:cs typeface="Arial" panose="020B0604020202020204" pitchFamily="34" charset="0"/>
              </a:rPr>
              <a:t> </a:t>
            </a: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Centered Thinking© and Planning?</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Is there a sense of optimistic or cynical discontent about change in the organization?</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What is working and not working in the organization?</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0" marR="0">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 </a:t>
            </a:r>
            <a:endParaRPr lang="en-US" sz="1200" dirty="0">
              <a:solidFill>
                <a:schemeClr val="accent2">
                  <a:lumMod val="75000"/>
                </a:schemeClr>
              </a:solidFill>
              <a:effectLst/>
              <a:latin typeface="Book Antiqua" panose="02040602050305030304" pitchFamily="18" charset="0"/>
              <a:ea typeface="Cambria" panose="020405030504060302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Collaborating with someone who has expertise </a:t>
            </a: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in this sector to fully understand the needs of the target audience. This can be done with the organization requesting the training or another organization providing the same type of supports. This can include:</a:t>
            </a:r>
            <a:endParaRPr lang="en-US" sz="1200" dirty="0">
              <a:effectLst/>
              <a:latin typeface="Book Antiqua" panose="02040602050305030304" pitchFamily="18" charset="0"/>
              <a:ea typeface="Noto Sans Symbols"/>
              <a:cs typeface="Arial" panose="020B0604020202020204" pitchFamily="34" charset="0"/>
            </a:endParaRPr>
          </a:p>
          <a:p>
            <a:pPr marL="457200" marR="0">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Meeting people supported by the organization.</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Learning some of the language used in this service sector.</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p:txBody>
      </p:sp>
      <p:sp>
        <p:nvSpPr>
          <p:cNvPr id="31" name="Date Placeholder 30">
            <a:extLst>
              <a:ext uri="{FF2B5EF4-FFF2-40B4-BE49-F238E27FC236}">
                <a16:creationId xmlns:a16="http://schemas.microsoft.com/office/drawing/2014/main" id="{FA99065D-8A48-4D9C-8960-495A9026F265}"/>
              </a:ext>
            </a:extLst>
          </p:cNvPr>
          <p:cNvSpPr>
            <a:spLocks noGrp="1"/>
          </p:cNvSpPr>
          <p:nvPr>
            <p:ph type="dt" sz="half" idx="10"/>
          </p:nvPr>
        </p:nvSpPr>
        <p:spPr/>
        <p:txBody>
          <a:bodyPr/>
          <a:lstStyle/>
          <a:p>
            <a:fld id="{B69B7B39-F852-4003-8A69-952300358A33}" type="datetime1">
              <a:rPr lang="en-US" smtClean="0">
                <a:latin typeface="Arial" panose="020B0604020202020204" pitchFamily="34" charset="0"/>
                <a:cs typeface="Arial" panose="020B0604020202020204" pitchFamily="34" charset="0"/>
              </a:rPr>
              <a:t>4/17/2023</a:t>
            </a:fld>
            <a:endParaRPr lang="en-US" dirty="0">
              <a:latin typeface="Arial" panose="020B0604020202020204" pitchFamily="34" charset="0"/>
              <a:cs typeface="Arial" panose="020B0604020202020204" pitchFamily="34" charset="0"/>
            </a:endParaRPr>
          </a:p>
        </p:txBody>
      </p:sp>
      <p:sp>
        <p:nvSpPr>
          <p:cNvPr id="34" name="Footer Placeholder 33">
            <a:extLst>
              <a:ext uri="{FF2B5EF4-FFF2-40B4-BE49-F238E27FC236}">
                <a16:creationId xmlns:a16="http://schemas.microsoft.com/office/drawing/2014/main" id="{22DE7193-9ADD-43B4-A49F-FF0A31EDB486}"/>
              </a:ext>
            </a:extLst>
          </p:cNvPr>
          <p:cNvSpPr>
            <a:spLocks noGrp="1"/>
          </p:cNvSpPr>
          <p:nvPr>
            <p:ph type="ftr" sz="quarter" idx="11"/>
          </p:nvPr>
        </p:nvSpPr>
        <p:spPr/>
        <p:txBody>
          <a:bodyPr/>
          <a:lstStyle/>
          <a:p>
            <a:r>
              <a:rPr lang="en-US" dirty="0"/>
              <a:t>TLCPCP</a:t>
            </a:r>
          </a:p>
        </p:txBody>
      </p:sp>
      <p:sp>
        <p:nvSpPr>
          <p:cNvPr id="33" name="Slide Number Placeholder 32">
            <a:extLst>
              <a:ext uri="{FF2B5EF4-FFF2-40B4-BE49-F238E27FC236}">
                <a16:creationId xmlns:a16="http://schemas.microsoft.com/office/drawing/2014/main" id="{8EE68E8B-905C-43CD-9D08-D2EB2F309E24}"/>
              </a:ext>
            </a:extLst>
          </p:cNvPr>
          <p:cNvSpPr>
            <a:spLocks noGrp="1"/>
          </p:cNvSpPr>
          <p:nvPr>
            <p:ph type="sldNum" sz="quarter" idx="12"/>
          </p:nvPr>
        </p:nvSpPr>
        <p:spPr/>
        <p:txBody>
          <a:bodyPr/>
          <a:lstStyle/>
          <a:p>
            <a:fld id="{1CB229C6-E506-40ED-B870-0351F69C23CD}" type="slidenum">
              <a:rPr lang="en-US" smtClean="0">
                <a:latin typeface="Arial" panose="020B0604020202020204" pitchFamily="34" charset="0"/>
                <a:cs typeface="Arial" panose="020B0604020202020204" pitchFamily="34" charset="0"/>
              </a:rPr>
              <a:t>18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793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EB2C37-AF56-85AA-C79C-9E9F4E6C698A}"/>
              </a:ext>
            </a:extLst>
          </p:cNvPr>
          <p:cNvPicPr>
            <a:picLocks noChangeAspect="1"/>
          </p:cNvPicPr>
          <p:nvPr/>
        </p:nvPicPr>
        <p:blipFill>
          <a:blip r:embed="rId2"/>
          <a:stretch>
            <a:fillRect/>
          </a:stretch>
        </p:blipFill>
        <p:spPr>
          <a:xfrm>
            <a:off x="12388" y="-51941"/>
            <a:ext cx="6833223" cy="9144000"/>
          </a:xfrm>
          <a:prstGeom prst="rect">
            <a:avLst/>
          </a:prstGeom>
        </p:spPr>
      </p:pic>
      <p:sp>
        <p:nvSpPr>
          <p:cNvPr id="5" name="Title 1">
            <a:extLst>
              <a:ext uri="{FF2B5EF4-FFF2-40B4-BE49-F238E27FC236}">
                <a16:creationId xmlns:a16="http://schemas.microsoft.com/office/drawing/2014/main" id="{5DABC65E-E3BB-4A3E-8537-C5F491F6A5A7}"/>
              </a:ext>
            </a:extLst>
          </p:cNvPr>
          <p:cNvSpPr txBox="1">
            <a:spLocks noGrp="1"/>
          </p:cNvSpPr>
          <p:nvPr>
            <p:ph type="title" idx="4294967295"/>
          </p:nvPr>
        </p:nvSpPr>
        <p:spPr>
          <a:xfrm>
            <a:off x="431592" y="271561"/>
            <a:ext cx="62717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05394"/>
                </a:solidFill>
                <a:effectLst/>
                <a:uLnTx/>
                <a:uFillTx/>
                <a:latin typeface="Book Antiqua" panose="02040602050305030304" pitchFamily="18" charset="0"/>
                <a:ea typeface="Cambria" panose="02040503050406030204" pitchFamily="18" charset="0"/>
                <a:cs typeface="Arial" panose="020B0604020202020204" pitchFamily="34" charset="0"/>
              </a:rPr>
              <a:t>Appendix 1: Prerequisite Review</a:t>
            </a:r>
            <a:endParaRPr kumimoji="0" lang="en-US" sz="3000" b="0" i="0" u="none" strike="noStrike" kern="1200" cap="none" spc="0" normalizeH="0" baseline="0" noProof="0" dirty="0">
              <a:ln>
                <a:noFill/>
              </a:ln>
              <a:solidFill>
                <a:srgbClr val="205394"/>
              </a:solidFill>
              <a:effectLst/>
              <a:uLnTx/>
              <a:uFillTx/>
              <a:latin typeface="Book Antiqua" panose="020406020503050303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46C157CB-6B39-4BA8-AD7B-CC3839BD542F}"/>
              </a:ext>
            </a:extLst>
          </p:cNvPr>
          <p:cNvSpPr txBox="1"/>
          <p:nvPr/>
        </p:nvSpPr>
        <p:spPr>
          <a:xfrm>
            <a:off x="700501" y="884396"/>
            <a:ext cx="3763478" cy="646331"/>
          </a:xfrm>
          <a:prstGeom prst="rect">
            <a:avLst/>
          </a:prstGeom>
          <a:noFill/>
        </p:spPr>
        <p:txBody>
          <a:bodyPr wrap="square">
            <a:spAutoFit/>
          </a:bodyPr>
          <a:lstStyle/>
          <a:p>
            <a:r>
              <a:rPr lang="en-US" sz="1200" b="1" dirty="0">
                <a:latin typeface="Book Antiqua" panose="02040602050305030304" pitchFamily="18" charset="0"/>
                <a:cs typeface="Arial" panose="020B0604020202020204" pitchFamily="34" charset="0"/>
              </a:rPr>
              <a:t>Name of Trainer Candidate:</a:t>
            </a:r>
          </a:p>
          <a:p>
            <a:r>
              <a:rPr lang="en-US" sz="1200" b="1" dirty="0">
                <a:latin typeface="Book Antiqua" panose="02040602050305030304" pitchFamily="18" charset="0"/>
                <a:cs typeface="Arial" panose="020B0604020202020204" pitchFamily="34" charset="0"/>
              </a:rPr>
              <a:t>Name of Mentor:</a:t>
            </a:r>
          </a:p>
          <a:p>
            <a:r>
              <a:rPr lang="en-US" sz="1200" b="1" dirty="0">
                <a:latin typeface="Book Antiqua" panose="02040602050305030304" pitchFamily="18" charset="0"/>
                <a:cs typeface="Arial" panose="020B0604020202020204" pitchFamily="34" charset="0"/>
              </a:rPr>
              <a:t>Date:</a:t>
            </a:r>
          </a:p>
        </p:txBody>
      </p:sp>
      <p:sp>
        <p:nvSpPr>
          <p:cNvPr id="2" name="Rectangle 1">
            <a:extLst>
              <a:ext uri="{FF2B5EF4-FFF2-40B4-BE49-F238E27FC236}">
                <a16:creationId xmlns:a16="http://schemas.microsoft.com/office/drawing/2014/main" id="{17C6A57F-274E-4C2D-ABA6-22D2C8FD649D}"/>
              </a:ext>
              <a:ext uri="{C183D7F6-B498-43B3-948B-1728B52AA6E4}">
                <adec:decorative xmlns:adec="http://schemas.microsoft.com/office/drawing/2017/decorative" val="1"/>
              </a:ext>
            </a:extLst>
          </p:cNvPr>
          <p:cNvSpPr/>
          <p:nvPr/>
        </p:nvSpPr>
        <p:spPr>
          <a:xfrm>
            <a:off x="546100" y="1570760"/>
            <a:ext cx="5751450" cy="659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9" name="TextBox 8">
            <a:extLst>
              <a:ext uri="{FF2B5EF4-FFF2-40B4-BE49-F238E27FC236}">
                <a16:creationId xmlns:a16="http://schemas.microsoft.com/office/drawing/2014/main" id="{EC209DCE-9228-4EDA-9641-BEF905521627}"/>
              </a:ext>
            </a:extLst>
          </p:cNvPr>
          <p:cNvSpPr txBox="1"/>
          <p:nvPr/>
        </p:nvSpPr>
        <p:spPr>
          <a:xfrm>
            <a:off x="541283" y="1555747"/>
            <a:ext cx="5770617" cy="461665"/>
          </a:xfrm>
          <a:prstGeom prst="rect">
            <a:avLst/>
          </a:prstGeom>
          <a:noFill/>
        </p:spPr>
        <p:txBody>
          <a:bodyPr wrap="square">
            <a:spAutoFit/>
          </a:bodyPr>
          <a:lstStyle/>
          <a:p>
            <a:pPr marL="0" marR="0" algn="ctr">
              <a:spcBef>
                <a:spcPts val="0"/>
              </a:spcBef>
              <a:spcAft>
                <a:spcPts val="5"/>
              </a:spcAft>
            </a:pPr>
            <a:r>
              <a:rPr lang="en-US" sz="1200" b="1" dirty="0">
                <a:solidFill>
                  <a:srgbClr val="000000"/>
                </a:solidFill>
                <a:effectLst/>
                <a:latin typeface="Book Antiqua" panose="02040602050305030304" pitchFamily="18" charset="0"/>
                <a:ea typeface="Arial" panose="020B0604020202020204" pitchFamily="34" charset="0"/>
                <a:cs typeface="Cambria" panose="02040503050406030204" pitchFamily="18" charset="0"/>
              </a:rPr>
              <a:t>Mentor to provide an overview of the process, commitment and expectations. Complete </a:t>
            </a:r>
            <a:r>
              <a:rPr lang="en-US" sz="1200" b="1" dirty="0">
                <a:effectLst/>
                <a:latin typeface="Book Antiqua" panose="02040602050305030304" pitchFamily="18" charset="0"/>
                <a:ea typeface="Arial" panose="020B0604020202020204" pitchFamily="34" charset="0"/>
                <a:cs typeface="Cambria" panose="02040503050406030204" pitchFamily="18" charset="0"/>
              </a:rPr>
              <a:t>review</a:t>
            </a:r>
            <a:r>
              <a:rPr lang="en-US" sz="1200" b="1" dirty="0">
                <a:solidFill>
                  <a:srgbClr val="000000"/>
                </a:solidFill>
                <a:effectLst/>
                <a:latin typeface="Book Antiqua" panose="02040602050305030304" pitchFamily="18" charset="0"/>
                <a:ea typeface="Arial" panose="020B0604020202020204" pitchFamily="34" charset="0"/>
                <a:cs typeface="Cambria" panose="02040503050406030204" pitchFamily="18" charset="0"/>
              </a:rPr>
              <a:t> document by answering the following questions:</a:t>
            </a:r>
            <a:endParaRPr lang="en-US" sz="1200" dirty="0">
              <a:effectLst/>
              <a:latin typeface="Book Antiqua" panose="02040602050305030304" pitchFamily="18" charset="0"/>
              <a:ea typeface="Cambria" panose="02040503050406030204" pitchFamily="18" charset="0"/>
              <a:cs typeface="Cambria" panose="02040503050406030204" pitchFamily="18" charset="0"/>
            </a:endParaRPr>
          </a:p>
        </p:txBody>
      </p:sp>
      <p:sp>
        <p:nvSpPr>
          <p:cNvPr id="10" name="TextBox 9">
            <a:extLst>
              <a:ext uri="{FF2B5EF4-FFF2-40B4-BE49-F238E27FC236}">
                <a16:creationId xmlns:a16="http://schemas.microsoft.com/office/drawing/2014/main" id="{05A0D541-B374-4680-840D-813E4AD5AB53}"/>
              </a:ext>
            </a:extLst>
          </p:cNvPr>
          <p:cNvSpPr txBox="1"/>
          <p:nvPr/>
        </p:nvSpPr>
        <p:spPr>
          <a:xfrm>
            <a:off x="678755" y="2120743"/>
            <a:ext cx="5548874" cy="6296275"/>
          </a:xfrm>
          <a:prstGeom prst="rect">
            <a:avLst/>
          </a:prstGeom>
          <a:noFill/>
        </p:spPr>
        <p:txBody>
          <a:bodyPr wrap="square">
            <a:spAutoFit/>
          </a:bodyPr>
          <a:lstStyle/>
          <a:p>
            <a:pPr marL="171450" indent="-171450">
              <a:lnSpc>
                <a:spcPct val="150000"/>
              </a:lnSpc>
              <a:buFont typeface="Wingdings" panose="05000000000000000000" pitchFamily="2" charset="2"/>
              <a:buChar char="q"/>
            </a:pP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What is your experience with using person centered skills in your work</a:t>
            </a:r>
            <a:r>
              <a:rPr lang="en-US" sz="1000" dirty="0">
                <a:solidFill>
                  <a:srgbClr val="000000"/>
                </a:solidFill>
                <a:latin typeface="Book Antiqua" panose="02040602050305030304" pitchFamily="18" charset="0"/>
                <a:ea typeface="Arial" panose="020B0604020202020204" pitchFamily="34" charset="0"/>
                <a:cs typeface="Arial" panose="020B0604020202020204" pitchFamily="34" charset="0"/>
              </a:rPr>
              <a:t> </a:t>
            </a: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(how and for how long)?</a:t>
            </a:r>
          </a:p>
          <a:p>
            <a:pPr marL="171450" marR="0" indent="-171450">
              <a:lnSpc>
                <a:spcPct val="150000"/>
              </a:lnSpc>
              <a:spcBef>
                <a:spcPts val="0"/>
              </a:spcBef>
              <a:spcAft>
                <a:spcPts val="0"/>
              </a:spcAft>
              <a:buFont typeface="Wingdings" panose="05000000000000000000" pitchFamily="2" charset="2"/>
              <a:buChar char="q"/>
            </a:pPr>
            <a:r>
              <a:rPr lang="en-US" sz="1000" dirty="0">
                <a:solidFill>
                  <a:srgbClr val="000000"/>
                </a:solidFill>
                <a:effectLst/>
                <a:latin typeface="Book Antiqua" panose="02040602050305030304" pitchFamily="18" charset="0"/>
                <a:ea typeface="Noto Sans Symbols"/>
                <a:cs typeface="Arial" panose="020B0604020202020204" pitchFamily="34" charset="0"/>
              </a:rPr>
              <a:t>Why do you want to be a PCT© Trainer?</a:t>
            </a:r>
            <a:endParaRPr lang="en-US" sz="1000" dirty="0">
              <a:effectLst/>
              <a:latin typeface="Book Antiqua" panose="02040602050305030304" pitchFamily="18" charset="0"/>
              <a:ea typeface="Noto Sans Symbols"/>
              <a:cs typeface="Arial" panose="020B0604020202020204" pitchFamily="34" charset="0"/>
            </a:endParaRPr>
          </a:p>
          <a:p>
            <a:pPr marL="171450" marR="0" indent="-171450">
              <a:lnSpc>
                <a:spcPct val="150000"/>
              </a:lnSpc>
              <a:spcBef>
                <a:spcPts val="0"/>
              </a:spcBef>
              <a:spcAft>
                <a:spcPts val="0"/>
              </a:spcAft>
              <a:buFont typeface="Wingdings" panose="05000000000000000000" pitchFamily="2" charset="2"/>
              <a:buChar char="q"/>
            </a:pP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What are your gifts and talents? What do people like and admire about you?</a:t>
            </a:r>
            <a:endParaRPr lang="en-US" sz="1000" dirty="0">
              <a:latin typeface="Book Antiqua" panose="02040602050305030304" pitchFamily="18" charset="0"/>
              <a:ea typeface="Arial" panose="020B0604020202020204" pitchFamily="34" charset="0"/>
              <a:cs typeface="Arial" panose="020B0604020202020204" pitchFamily="34" charset="0"/>
            </a:endParaRPr>
          </a:p>
          <a:p>
            <a:pPr marL="171450" marR="0" indent="-171450">
              <a:lnSpc>
                <a:spcPct val="150000"/>
              </a:lnSpc>
              <a:spcBef>
                <a:spcPts val="0"/>
              </a:spcBef>
              <a:spcAft>
                <a:spcPts val="0"/>
              </a:spcAft>
              <a:buFont typeface="Wingdings" panose="05000000000000000000" pitchFamily="2" charset="2"/>
              <a:buChar char="q"/>
            </a:pP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What would be important TO you as a PCT© trainer?</a:t>
            </a:r>
            <a:endParaRPr lang="en-US" sz="1000" dirty="0">
              <a:effectLst/>
              <a:latin typeface="Book Antiqua" panose="02040602050305030304" pitchFamily="18" charset="0"/>
              <a:ea typeface="Noto Sans Symbols"/>
              <a:cs typeface="Arial" panose="020B0604020202020204" pitchFamily="34" charset="0"/>
            </a:endParaRPr>
          </a:p>
          <a:p>
            <a:pPr marL="171450" marR="0" indent="-171450">
              <a:lnSpc>
                <a:spcPct val="150000"/>
              </a:lnSpc>
              <a:spcBef>
                <a:spcPts val="0"/>
              </a:spcBef>
              <a:spcAft>
                <a:spcPts val="0"/>
              </a:spcAft>
              <a:buFont typeface="Wingdings" panose="05000000000000000000" pitchFamily="2" charset="2"/>
              <a:buChar char="q"/>
            </a:pP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What would be important FOR you as a PCT© trainer?</a:t>
            </a:r>
            <a:endParaRPr lang="en-US" sz="1000" dirty="0">
              <a:effectLst/>
              <a:latin typeface="Book Antiqua" panose="02040602050305030304" pitchFamily="18" charset="0"/>
              <a:ea typeface="Noto Sans Symbols"/>
              <a:cs typeface="Arial" panose="020B0604020202020204" pitchFamily="34" charset="0"/>
            </a:endParaRPr>
          </a:p>
          <a:p>
            <a:pPr marL="171450" marR="0" indent="-171450">
              <a:lnSpc>
                <a:spcPct val="150000"/>
              </a:lnSpc>
              <a:spcBef>
                <a:spcPts val="0"/>
              </a:spcBef>
              <a:spcAft>
                <a:spcPts val="0"/>
              </a:spcAft>
              <a:buFont typeface="Wingdings" panose="05000000000000000000" pitchFamily="2" charset="2"/>
              <a:buChar char="q"/>
            </a:pP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Describe any related education and/or experience (e.g., </a:t>
            </a:r>
            <a:r>
              <a:rPr lang="en-US" sz="1000" dirty="0">
                <a:solidFill>
                  <a:srgbClr val="000000"/>
                </a:solidFill>
                <a:latin typeface="Book Antiqua" panose="02040602050305030304" pitchFamily="18" charset="0"/>
                <a:ea typeface="Arial" panose="020B0604020202020204" pitchFamily="34" charset="0"/>
                <a:cs typeface="Arial" panose="020B0604020202020204" pitchFamily="34" charset="0"/>
              </a:rPr>
              <a:t>t</a:t>
            </a: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eaching experience, public speaking, facilitating groups).</a:t>
            </a:r>
            <a:endParaRPr lang="en-US" sz="1000" dirty="0">
              <a:effectLst/>
              <a:latin typeface="Book Antiqua" panose="02040602050305030304" pitchFamily="18" charset="0"/>
              <a:ea typeface="Noto Sans Symbols"/>
              <a:cs typeface="Arial" panose="020B0604020202020204" pitchFamily="34" charset="0"/>
            </a:endParaRPr>
          </a:p>
          <a:p>
            <a:pPr marL="171450" marR="0" indent="-171450">
              <a:lnSpc>
                <a:spcPct val="150000"/>
              </a:lnSpc>
              <a:spcBef>
                <a:spcPts val="0"/>
              </a:spcBef>
              <a:spcAft>
                <a:spcPts val="5"/>
              </a:spcAft>
              <a:buFont typeface="Wingdings" panose="05000000000000000000" pitchFamily="2" charset="2"/>
              <a:buChar char="q"/>
            </a:pP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When did you participate in the full 2</a:t>
            </a:r>
            <a:r>
              <a:rPr lang="en-US" sz="1000" dirty="0">
                <a:solidFill>
                  <a:srgbClr val="000000"/>
                </a:solidFill>
                <a:effectLst/>
                <a:latin typeface="Book Antiqua" panose="02040602050305030304" pitchFamily="18" charset="0"/>
                <a:ea typeface="Cambria Math" panose="02040503050406030204" pitchFamily="18" charset="0"/>
                <a:cs typeface="Arial" panose="020B0604020202020204" pitchFamily="34" charset="0"/>
              </a:rPr>
              <a:t>‐</a:t>
            </a: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day Person Centered Thinking© Training? Where?</a:t>
            </a:r>
            <a:endParaRPr lang="en-US" sz="1000" dirty="0">
              <a:effectLst/>
              <a:latin typeface="Book Antiqua" panose="02040602050305030304" pitchFamily="18" charset="0"/>
              <a:ea typeface="Noto Sans Symbols"/>
              <a:cs typeface="Arial" panose="020B0604020202020204" pitchFamily="34" charset="0"/>
            </a:endParaRPr>
          </a:p>
          <a:p>
            <a:pPr marL="171450" marR="0" indent="-171450">
              <a:lnSpc>
                <a:spcPct val="150000"/>
              </a:lnSpc>
              <a:spcBef>
                <a:spcPts val="0"/>
              </a:spcBef>
              <a:spcAft>
                <a:spcPts val="5"/>
              </a:spcAft>
              <a:buFont typeface="Wingdings" panose="05000000000000000000" pitchFamily="2" charset="2"/>
              <a:buChar char="q"/>
            </a:pP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Describe your experience training groups of adults.</a:t>
            </a:r>
            <a:endParaRPr lang="en-US" sz="1000" dirty="0">
              <a:effectLst/>
              <a:latin typeface="Book Antiqua" panose="02040602050305030304" pitchFamily="18" charset="0"/>
              <a:ea typeface="Noto Sans Symbols"/>
              <a:cs typeface="Arial" panose="020B0604020202020204" pitchFamily="34" charset="0"/>
            </a:endParaRPr>
          </a:p>
          <a:p>
            <a:pPr marL="171450" marR="0" indent="-171450">
              <a:lnSpc>
                <a:spcPct val="150000"/>
              </a:lnSpc>
              <a:spcBef>
                <a:spcPts val="0"/>
              </a:spcBef>
              <a:spcAft>
                <a:spcPts val="5"/>
              </a:spcAft>
              <a:buFont typeface="Wingdings" panose="05000000000000000000" pitchFamily="2" charset="2"/>
              <a:buChar char="q"/>
            </a:pP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Describe your experience with managing group dynamics.</a:t>
            </a:r>
            <a:endParaRPr lang="en-US" sz="1000" dirty="0">
              <a:effectLst/>
              <a:latin typeface="Book Antiqua" panose="02040602050305030304" pitchFamily="18" charset="0"/>
              <a:ea typeface="Noto Sans Symbols"/>
              <a:cs typeface="Arial" panose="020B0604020202020204" pitchFamily="34" charset="0"/>
            </a:endParaRPr>
          </a:p>
          <a:p>
            <a:pPr marL="171450" marR="0" indent="-171450">
              <a:lnSpc>
                <a:spcPct val="150000"/>
              </a:lnSpc>
              <a:spcBef>
                <a:spcPts val="0"/>
              </a:spcBef>
              <a:spcAft>
                <a:spcPts val="5"/>
              </a:spcAft>
              <a:buFont typeface="Wingdings" panose="05000000000000000000" pitchFamily="2" charset="2"/>
              <a:buChar char="q"/>
            </a:pP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How can you demonstrate competence in developing and growing plans?</a:t>
            </a:r>
            <a:endParaRPr lang="en-US" sz="1000" dirty="0">
              <a:effectLst/>
              <a:latin typeface="Book Antiqua" panose="02040602050305030304" pitchFamily="18" charset="0"/>
              <a:ea typeface="Noto Sans Symbols"/>
              <a:cs typeface="Arial" panose="020B0604020202020204" pitchFamily="34" charset="0"/>
            </a:endParaRPr>
          </a:p>
          <a:p>
            <a:pPr marL="171450" marR="0" indent="-171450">
              <a:lnSpc>
                <a:spcPct val="150000"/>
              </a:lnSpc>
              <a:spcBef>
                <a:spcPts val="0"/>
              </a:spcBef>
              <a:spcAft>
                <a:spcPts val="5"/>
              </a:spcAft>
              <a:buFont typeface="Wingdings" panose="05000000000000000000" pitchFamily="2" charset="2"/>
              <a:buChar char="q"/>
            </a:pP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Describe your confidence in your ability and motivation to complete the credentialing process, including the time and effort required to master the skills and develop the ability to train effectively.</a:t>
            </a:r>
            <a:endParaRPr lang="en-US" sz="1000" dirty="0">
              <a:effectLst/>
              <a:latin typeface="Book Antiqua" panose="02040602050305030304" pitchFamily="18" charset="0"/>
              <a:ea typeface="Noto Sans Symbols"/>
              <a:cs typeface="Arial" panose="020B0604020202020204" pitchFamily="34" charset="0"/>
            </a:endParaRPr>
          </a:p>
          <a:p>
            <a:pPr marL="171450" marR="0" indent="-171450">
              <a:lnSpc>
                <a:spcPct val="150000"/>
              </a:lnSpc>
              <a:spcBef>
                <a:spcPts val="0"/>
              </a:spcBef>
              <a:spcAft>
                <a:spcPts val="5"/>
              </a:spcAft>
              <a:buFont typeface="Wingdings" panose="05000000000000000000" pitchFamily="2" charset="2"/>
              <a:buChar char="q"/>
            </a:pP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Describe your passion for supporting people in a person centered manner and how you communicate or demonstrate that passion to others.</a:t>
            </a:r>
            <a:endParaRPr lang="en-US" sz="1000" dirty="0">
              <a:effectLst/>
              <a:latin typeface="Book Antiqua" panose="02040602050305030304" pitchFamily="18" charset="0"/>
              <a:ea typeface="Noto Sans Symbols"/>
              <a:cs typeface="Arial" panose="020B0604020202020204" pitchFamily="34" charset="0"/>
            </a:endParaRPr>
          </a:p>
          <a:p>
            <a:pPr marL="171450" marR="0" indent="-171450">
              <a:lnSpc>
                <a:spcPct val="150000"/>
              </a:lnSpc>
              <a:spcBef>
                <a:spcPts val="0"/>
              </a:spcBef>
              <a:spcAft>
                <a:spcPts val="5"/>
              </a:spcAft>
              <a:buFont typeface="Wingdings" panose="05000000000000000000" pitchFamily="2" charset="2"/>
              <a:buChar char="q"/>
            </a:pP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Tell a story of celebration in relation to person </a:t>
            </a:r>
            <a:r>
              <a:rPr lang="en-US" sz="1000" dirty="0">
                <a:solidFill>
                  <a:srgbClr val="000000"/>
                </a:solidFill>
                <a:latin typeface="Book Antiqua" panose="02040602050305030304" pitchFamily="18" charset="0"/>
                <a:ea typeface="Arial" panose="020B0604020202020204" pitchFamily="34" charset="0"/>
                <a:cs typeface="Arial" panose="020B0604020202020204" pitchFamily="34" charset="0"/>
              </a:rPr>
              <a:t>c</a:t>
            </a: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entered </a:t>
            </a:r>
            <a:r>
              <a:rPr lang="en-US" sz="1000" dirty="0">
                <a:solidFill>
                  <a:srgbClr val="000000"/>
                </a:solidFill>
                <a:latin typeface="Book Antiqua" panose="02040602050305030304" pitchFamily="18" charset="0"/>
                <a:ea typeface="Arial" panose="020B0604020202020204" pitchFamily="34" charset="0"/>
                <a:cs typeface="Arial" panose="020B0604020202020204" pitchFamily="34" charset="0"/>
              </a:rPr>
              <a:t>p</a:t>
            </a: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ractices that you have been a part of or witnessed.</a:t>
            </a:r>
            <a:endParaRPr lang="en-US" sz="1000" dirty="0">
              <a:effectLst/>
              <a:latin typeface="Book Antiqua" panose="02040602050305030304" pitchFamily="18" charset="0"/>
              <a:ea typeface="Noto Sans Symbols"/>
              <a:cs typeface="Arial" panose="020B0604020202020204" pitchFamily="34" charset="0"/>
            </a:endParaRPr>
          </a:p>
          <a:p>
            <a:pPr marL="171450" marR="0" indent="-171450">
              <a:lnSpc>
                <a:spcPct val="150000"/>
              </a:lnSpc>
              <a:spcBef>
                <a:spcPts val="0"/>
              </a:spcBef>
              <a:spcAft>
                <a:spcPts val="5"/>
              </a:spcAft>
              <a:buFont typeface="Wingdings" panose="05000000000000000000" pitchFamily="2" charset="2"/>
              <a:buChar char="q"/>
            </a:pP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If you are working within an employer and becoming a trainer as part of your role, what is your employer’s</a:t>
            </a:r>
            <a:r>
              <a:rPr lang="en-US" sz="1000" dirty="0">
                <a:solidFill>
                  <a:srgbClr val="000000"/>
                </a:solidFill>
                <a:latin typeface="Book Antiqua" panose="02040602050305030304" pitchFamily="18" charset="0"/>
                <a:ea typeface="Arial" panose="020B0604020202020204" pitchFamily="34" charset="0"/>
                <a:cs typeface="Arial" panose="020B0604020202020204" pitchFamily="34" charset="0"/>
              </a:rPr>
              <a:t> </a:t>
            </a: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commitment to PCT©?</a:t>
            </a:r>
            <a:endParaRPr lang="en-US" sz="1000" dirty="0">
              <a:effectLst/>
              <a:latin typeface="Book Antiqua" panose="02040602050305030304" pitchFamily="18" charset="0"/>
              <a:ea typeface="Noto Sans Symbols"/>
              <a:cs typeface="Arial" panose="020B0604020202020204" pitchFamily="34" charset="0"/>
            </a:endParaRPr>
          </a:p>
          <a:p>
            <a:pPr marL="171450" marR="0" indent="-171450">
              <a:lnSpc>
                <a:spcPct val="150000"/>
              </a:lnSpc>
              <a:spcBef>
                <a:spcPts val="0"/>
              </a:spcBef>
              <a:spcAft>
                <a:spcPts val="5"/>
              </a:spcAft>
              <a:buFont typeface="Wingdings" panose="05000000000000000000" pitchFamily="2" charset="2"/>
              <a:buChar char="q"/>
            </a:pP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What support do you have from your employer to become a trainer?</a:t>
            </a:r>
            <a:endParaRPr lang="en-US" sz="1000" dirty="0">
              <a:effectLst/>
              <a:latin typeface="Book Antiqua" panose="02040602050305030304" pitchFamily="18" charset="0"/>
              <a:ea typeface="Noto Sans Symbols"/>
              <a:cs typeface="Arial" panose="020B0604020202020204" pitchFamily="34" charset="0"/>
            </a:endParaRPr>
          </a:p>
          <a:p>
            <a:pPr marL="171450" marR="0" indent="-171450">
              <a:lnSpc>
                <a:spcPct val="150000"/>
              </a:lnSpc>
              <a:spcBef>
                <a:spcPts val="0"/>
              </a:spcBef>
              <a:spcAft>
                <a:spcPts val="5"/>
              </a:spcAft>
              <a:buFont typeface="Wingdings" panose="05000000000000000000" pitchFamily="2" charset="2"/>
              <a:buChar char="q"/>
            </a:pP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Describe your participation in a community of practice or learning community focusing on person </a:t>
            </a:r>
            <a:r>
              <a:rPr lang="en-US" sz="1000" dirty="0">
                <a:solidFill>
                  <a:srgbClr val="000000"/>
                </a:solidFill>
                <a:latin typeface="Book Antiqua" panose="02040602050305030304" pitchFamily="18" charset="0"/>
                <a:ea typeface="Arial" panose="020B0604020202020204" pitchFamily="34" charset="0"/>
                <a:cs typeface="Arial" panose="020B0604020202020204" pitchFamily="34" charset="0"/>
              </a:rPr>
              <a:t>c</a:t>
            </a: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entered </a:t>
            </a:r>
            <a:r>
              <a:rPr lang="en-US" sz="1000" dirty="0">
                <a:solidFill>
                  <a:srgbClr val="000000"/>
                </a:solidFill>
                <a:latin typeface="Book Antiqua" panose="02040602050305030304" pitchFamily="18" charset="0"/>
                <a:ea typeface="Arial" panose="020B0604020202020204" pitchFamily="34" charset="0"/>
                <a:cs typeface="Arial" panose="020B0604020202020204" pitchFamily="34" charset="0"/>
              </a:rPr>
              <a:t>pr</a:t>
            </a: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actices.</a:t>
            </a:r>
            <a:endParaRPr lang="en-US" sz="1000" dirty="0">
              <a:latin typeface="Book Antiqua" panose="02040602050305030304" pitchFamily="18" charset="0"/>
              <a:ea typeface="Arial" panose="020B0604020202020204" pitchFamily="34" charset="0"/>
              <a:cs typeface="Arial" panose="020B0604020202020204" pitchFamily="34" charset="0"/>
            </a:endParaRPr>
          </a:p>
          <a:p>
            <a:pPr marL="171450" marR="0" indent="-171450">
              <a:lnSpc>
                <a:spcPct val="150000"/>
              </a:lnSpc>
              <a:spcBef>
                <a:spcPts val="0"/>
              </a:spcBef>
              <a:spcAft>
                <a:spcPts val="5"/>
              </a:spcAft>
              <a:buFont typeface="Wingdings" panose="05000000000000000000" pitchFamily="2" charset="2"/>
              <a:buChar char="q"/>
            </a:pP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By when do you want to complete your certification?</a:t>
            </a:r>
            <a:endParaRPr lang="en-US" sz="1000" dirty="0">
              <a:latin typeface="Book Antiqua" panose="02040602050305030304" pitchFamily="18" charset="0"/>
              <a:ea typeface="Cambria" panose="02040503050406030204" pitchFamily="18" charset="0"/>
              <a:cs typeface="Arial" panose="020B0604020202020204" pitchFamily="34" charset="0"/>
            </a:endParaRPr>
          </a:p>
          <a:p>
            <a:pPr marL="171450" marR="0" indent="-171450">
              <a:lnSpc>
                <a:spcPct val="150000"/>
              </a:lnSpc>
              <a:spcBef>
                <a:spcPts val="0"/>
              </a:spcBef>
              <a:spcAft>
                <a:spcPts val="5"/>
              </a:spcAft>
              <a:buFont typeface="Wingdings" panose="05000000000000000000" pitchFamily="2" charset="2"/>
              <a:buChar char="q"/>
            </a:pPr>
            <a:r>
              <a:rPr lang="en-US" sz="1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Develop Learning Plan and Submit to Mentor.</a:t>
            </a:r>
            <a:endParaRPr lang="en-US" sz="1000" dirty="0">
              <a:effectLst/>
              <a:latin typeface="Book Antiqua" panose="02040602050305030304" pitchFamily="18" charset="0"/>
              <a:ea typeface="Noto Sans Symbols"/>
              <a:cs typeface="Arial" panose="020B0604020202020204" pitchFamily="34" charset="0"/>
            </a:endParaRPr>
          </a:p>
          <a:p>
            <a:pPr marR="0">
              <a:lnSpc>
                <a:spcPct val="150000"/>
              </a:lnSpc>
              <a:spcBef>
                <a:spcPts val="0"/>
              </a:spcBef>
              <a:spcAft>
                <a:spcPts val="0"/>
              </a:spcAft>
            </a:pPr>
            <a:endParaRPr lang="en-US" sz="1000" dirty="0">
              <a:effectLst/>
              <a:latin typeface="Book Antiqua" panose="02040602050305030304" pitchFamily="18" charset="0"/>
              <a:ea typeface="Cambria" panose="02040503050406030204" pitchFamily="18" charset="0"/>
              <a:cs typeface="Arial" panose="020B0604020202020204" pitchFamily="34" charset="0"/>
            </a:endParaRPr>
          </a:p>
        </p:txBody>
      </p:sp>
      <p:graphicFrame>
        <p:nvGraphicFramePr>
          <p:cNvPr id="23" name="Table 13" descr="Signature section">
            <a:extLst>
              <a:ext uri="{FF2B5EF4-FFF2-40B4-BE49-F238E27FC236}">
                <a16:creationId xmlns:a16="http://schemas.microsoft.com/office/drawing/2014/main" id="{5474B2F5-03C7-47FD-B550-610F74A60ABD}"/>
              </a:ext>
            </a:extLst>
          </p:cNvPr>
          <p:cNvGraphicFramePr>
            <a:graphicFrameLocks noGrp="1"/>
          </p:cNvGraphicFramePr>
          <p:nvPr>
            <p:extLst>
              <p:ext uri="{D42A27DB-BD31-4B8C-83A1-F6EECF244321}">
                <p14:modId xmlns:p14="http://schemas.microsoft.com/office/powerpoint/2010/main" val="114945623"/>
              </p:ext>
            </p:extLst>
          </p:nvPr>
        </p:nvGraphicFramePr>
        <p:xfrm>
          <a:off x="630371" y="8204132"/>
          <a:ext cx="5548874" cy="548640"/>
        </p:xfrm>
        <a:graphic>
          <a:graphicData uri="http://schemas.openxmlformats.org/drawingml/2006/table">
            <a:tbl>
              <a:tblPr firstRow="1" bandRow="1">
                <a:tableStyleId>{2D5ABB26-0587-4C30-8999-92F81FD0307C}</a:tableStyleId>
              </a:tblPr>
              <a:tblGrid>
                <a:gridCol w="2456150">
                  <a:extLst>
                    <a:ext uri="{9D8B030D-6E8A-4147-A177-3AD203B41FA5}">
                      <a16:colId xmlns:a16="http://schemas.microsoft.com/office/drawing/2014/main" val="2522964615"/>
                    </a:ext>
                  </a:extLst>
                </a:gridCol>
                <a:gridCol w="731385">
                  <a:extLst>
                    <a:ext uri="{9D8B030D-6E8A-4147-A177-3AD203B41FA5}">
                      <a16:colId xmlns:a16="http://schemas.microsoft.com/office/drawing/2014/main" val="98894639"/>
                    </a:ext>
                  </a:extLst>
                </a:gridCol>
                <a:gridCol w="2361339">
                  <a:extLst>
                    <a:ext uri="{9D8B030D-6E8A-4147-A177-3AD203B41FA5}">
                      <a16:colId xmlns:a16="http://schemas.microsoft.com/office/drawing/2014/main" val="2690466979"/>
                    </a:ext>
                  </a:extLst>
                </a:gridCol>
              </a:tblGrid>
              <a:tr h="261856">
                <a:tc>
                  <a:txBody>
                    <a:bodyPr/>
                    <a:lstStyle/>
                    <a:p>
                      <a:endParaRPr lang="en-US" sz="1200"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endParaRPr lang="en-US" sz="1200"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2410290"/>
                  </a:ext>
                </a:extLst>
              </a:tr>
              <a:tr h="261856">
                <a:tc>
                  <a:txBody>
                    <a:bodyPr/>
                    <a:lstStyle/>
                    <a:p>
                      <a:r>
                        <a:rPr lang="en-US" sz="1200" dirty="0">
                          <a:solidFill>
                            <a:schemeClr val="tx1"/>
                          </a:solidFill>
                          <a:latin typeface="Arial" panose="020B0604020202020204" pitchFamily="34" charset="0"/>
                          <a:cs typeface="Arial" panose="020B0604020202020204" pitchFamily="34" charset="0"/>
                        </a:rPr>
                        <a:t>Trainer Signature</a:t>
                      </a:r>
                    </a:p>
                  </a:txBody>
                  <a:tcPr>
                    <a:lnT w="12700" cap="flat" cmpd="sng" algn="ctr">
                      <a:solidFill>
                        <a:schemeClr val="tx1"/>
                      </a:solidFill>
                      <a:prstDash val="solid"/>
                      <a:round/>
                      <a:headEnd type="none" w="med" len="med"/>
                      <a:tailEnd type="none" w="med" len="med"/>
                    </a:lnT>
                  </a:tcPr>
                </a:tc>
                <a:tc>
                  <a:txBody>
                    <a:bodyPr/>
                    <a:lstStyle/>
                    <a:p>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a:solidFill>
                            <a:schemeClr val="tx1"/>
                          </a:solidFill>
                          <a:latin typeface="Arial" panose="020B0604020202020204" pitchFamily="34" charset="0"/>
                          <a:cs typeface="Arial" panose="020B0604020202020204" pitchFamily="34" charset="0"/>
                        </a:rPr>
                        <a:t>Date</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61355860"/>
                  </a:ext>
                </a:extLst>
              </a:tr>
            </a:tbl>
          </a:graphicData>
        </a:graphic>
      </p:graphicFrame>
      <p:sp>
        <p:nvSpPr>
          <p:cNvPr id="4" name="TextBox 3">
            <a:extLst>
              <a:ext uri="{FF2B5EF4-FFF2-40B4-BE49-F238E27FC236}">
                <a16:creationId xmlns:a16="http://schemas.microsoft.com/office/drawing/2014/main" id="{0B806169-DC03-B7E5-0A80-350C59A716BA}"/>
              </a:ext>
            </a:extLst>
          </p:cNvPr>
          <p:cNvSpPr txBox="1"/>
          <p:nvPr/>
        </p:nvSpPr>
        <p:spPr>
          <a:xfrm>
            <a:off x="0" y="8856044"/>
            <a:ext cx="6858000" cy="246221"/>
          </a:xfrm>
          <a:prstGeom prst="rect">
            <a:avLst/>
          </a:prstGeom>
          <a:noFill/>
        </p:spPr>
        <p:txBody>
          <a:bodyPr wrap="square" rtlCol="0">
            <a:spAutoFit/>
          </a:bodyPr>
          <a:lstStyle/>
          <a:p>
            <a:pPr algn="ctr"/>
            <a:r>
              <a:rPr lang="en-US" sz="1000" dirty="0">
                <a:latin typeface="Book Antiqua" panose="02040602050305030304" pitchFamily="18" charset="0"/>
                <a:cs typeface="Arial" panose="020B0604020202020204" pitchFamily="34" charset="0"/>
              </a:rPr>
              <a:t>Page 1 of 1</a:t>
            </a:r>
          </a:p>
        </p:txBody>
      </p:sp>
      <p:pic>
        <p:nvPicPr>
          <p:cNvPr id="6" name="Picture 5" descr="Icon&#10;&#10;Description automatically generated">
            <a:extLst>
              <a:ext uri="{FF2B5EF4-FFF2-40B4-BE49-F238E27FC236}">
                <a16:creationId xmlns:a16="http://schemas.microsoft.com/office/drawing/2014/main" id="{73BE9844-EF6E-6C87-FBDF-BD2D13861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1421" y="705732"/>
            <a:ext cx="876208" cy="876208"/>
          </a:xfrm>
          <a:prstGeom prst="rect">
            <a:avLst/>
          </a:prstGeom>
        </p:spPr>
      </p:pic>
    </p:spTree>
    <p:extLst>
      <p:ext uri="{BB962C8B-B14F-4D97-AF65-F5344CB8AC3E}">
        <p14:creationId xmlns:p14="http://schemas.microsoft.com/office/powerpoint/2010/main" val="199432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8319898-A522-9278-21CF-CD67ED534B24}"/>
              </a:ext>
            </a:extLst>
          </p:cNvPr>
          <p:cNvPicPr>
            <a:picLocks noChangeAspect="1"/>
          </p:cNvPicPr>
          <p:nvPr/>
        </p:nvPicPr>
        <p:blipFill>
          <a:blip r:embed="rId2"/>
          <a:stretch>
            <a:fillRect/>
          </a:stretch>
        </p:blipFill>
        <p:spPr>
          <a:xfrm>
            <a:off x="-1" y="0"/>
            <a:ext cx="6857999" cy="9144000"/>
          </a:xfrm>
          <a:prstGeom prst="rect">
            <a:avLst/>
          </a:prstGeom>
        </p:spPr>
      </p:pic>
      <p:sp>
        <p:nvSpPr>
          <p:cNvPr id="10" name="Rectangle 9">
            <a:extLst>
              <a:ext uri="{FF2B5EF4-FFF2-40B4-BE49-F238E27FC236}">
                <a16:creationId xmlns:a16="http://schemas.microsoft.com/office/drawing/2014/main" id="{679DAE75-3B42-49EF-A871-D38A57318404}"/>
              </a:ext>
              <a:ext uri="{C183D7F6-B498-43B3-948B-1728B52AA6E4}">
                <adec:decorative xmlns:adec="http://schemas.microsoft.com/office/drawing/2017/decorative" val="1"/>
              </a:ext>
            </a:extLst>
          </p:cNvPr>
          <p:cNvSpPr/>
          <p:nvPr/>
        </p:nvSpPr>
        <p:spPr>
          <a:xfrm>
            <a:off x="190500" y="182032"/>
            <a:ext cx="6451600" cy="877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7" name="Title 1">
            <a:extLst>
              <a:ext uri="{FF2B5EF4-FFF2-40B4-BE49-F238E27FC236}">
                <a16:creationId xmlns:a16="http://schemas.microsoft.com/office/drawing/2014/main" id="{58A03A72-A8CD-4F77-B0DB-C98E6B8D3B0F}"/>
              </a:ext>
            </a:extLst>
          </p:cNvPr>
          <p:cNvSpPr txBox="1">
            <a:spLocks noGrp="1"/>
          </p:cNvSpPr>
          <p:nvPr>
            <p:ph type="title" idx="4294967295"/>
          </p:nvPr>
        </p:nvSpPr>
        <p:spPr>
          <a:xfrm>
            <a:off x="1565138" y="603701"/>
            <a:ext cx="3875957" cy="8919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05394"/>
                </a:solidFill>
                <a:effectLst/>
                <a:uLnTx/>
                <a:uFillTx/>
                <a:latin typeface="Book Antiqua" panose="02040602050305030304" pitchFamily="18" charset="0"/>
              </a:rPr>
              <a:t>Tables of Contents </a:t>
            </a:r>
            <a:r>
              <a:rPr kumimoji="0" lang="en-US" sz="2400" b="1" i="0" u="none" strike="noStrike" kern="1200" cap="none" spc="0" normalizeH="0" baseline="0" noProof="0" dirty="0">
                <a:ln>
                  <a:noFill/>
                </a:ln>
                <a:solidFill>
                  <a:srgbClr val="205394"/>
                </a:solidFill>
                <a:effectLst/>
                <a:uLnTx/>
                <a:uFillTx/>
                <a:latin typeface="Book Antiqua" panose="02040602050305030304" pitchFamily="18" charset="0"/>
              </a:rPr>
              <a:t>(Ctrl + Click)</a:t>
            </a:r>
            <a:endParaRPr kumimoji="0" lang="en-US" sz="3200" b="1" i="0" u="none" strike="noStrike" kern="1200" cap="none" spc="0" normalizeH="0" baseline="0" noProof="0" dirty="0">
              <a:ln>
                <a:noFill/>
              </a:ln>
              <a:solidFill>
                <a:srgbClr val="205394"/>
              </a:solidFill>
              <a:effectLst/>
              <a:uLnTx/>
              <a:uFillTx/>
              <a:latin typeface="Book Antiqua" panose="02040602050305030304" pitchFamily="18" charset="0"/>
            </a:endParaRPr>
          </a:p>
        </p:txBody>
      </p:sp>
      <p:graphicFrame>
        <p:nvGraphicFramePr>
          <p:cNvPr id="11" name="Table 10" descr="Table of Contents">
            <a:extLst>
              <a:ext uri="{FF2B5EF4-FFF2-40B4-BE49-F238E27FC236}">
                <a16:creationId xmlns:a16="http://schemas.microsoft.com/office/drawing/2014/main" id="{07895AE0-03C3-4300-B649-E9EA93E2576F}"/>
              </a:ext>
            </a:extLst>
          </p:cNvPr>
          <p:cNvGraphicFramePr>
            <a:graphicFrameLocks noGrp="1"/>
          </p:cNvGraphicFramePr>
          <p:nvPr>
            <p:extLst>
              <p:ext uri="{D42A27DB-BD31-4B8C-83A1-F6EECF244321}">
                <p14:modId xmlns:p14="http://schemas.microsoft.com/office/powerpoint/2010/main" val="2532883576"/>
              </p:ext>
            </p:extLst>
          </p:nvPr>
        </p:nvGraphicFramePr>
        <p:xfrm>
          <a:off x="879475" y="1648281"/>
          <a:ext cx="5125554" cy="2719710"/>
        </p:xfrm>
        <a:graphic>
          <a:graphicData uri="http://schemas.openxmlformats.org/drawingml/2006/table">
            <a:tbl>
              <a:tblPr/>
              <a:tblGrid>
                <a:gridCol w="5125554">
                  <a:extLst>
                    <a:ext uri="{9D8B030D-6E8A-4147-A177-3AD203B41FA5}">
                      <a16:colId xmlns:a16="http://schemas.microsoft.com/office/drawing/2014/main" val="1321280183"/>
                    </a:ext>
                  </a:extLst>
                </a:gridCol>
              </a:tblGrid>
              <a:tr h="182880">
                <a:tc>
                  <a:txBody>
                    <a:bodyPr/>
                    <a:lstStyle/>
                    <a:p>
                      <a:pPr algn="l" fontAlgn="b">
                        <a:lnSpc>
                          <a:spcPct val="150000"/>
                        </a:lnSpc>
                      </a:pPr>
                      <a:r>
                        <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Getting Started</a:t>
                      </a:r>
                      <a:endPar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667492103"/>
                  </a:ext>
                </a:extLst>
              </a:tr>
              <a:tr h="182880">
                <a:tc>
                  <a:txBody>
                    <a:bodyPr/>
                    <a:lstStyle/>
                    <a:p>
                      <a:pPr algn="l" fontAlgn="b">
                        <a:lnSpc>
                          <a:spcPct val="150000"/>
                        </a:lnSpc>
                      </a:pPr>
                      <a:r>
                        <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What is a Person Centered Thinking Trainer?</a:t>
                      </a:r>
                      <a:endPar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4019830033"/>
                  </a:ext>
                </a:extLst>
              </a:tr>
              <a:tr h="91751">
                <a:tc>
                  <a:txBody>
                    <a:bodyPr/>
                    <a:lstStyle/>
                    <a:p>
                      <a:pPr algn="l" fontAlgn="b">
                        <a:lnSpc>
                          <a:spcPct val="150000"/>
                        </a:lnSpc>
                      </a:pPr>
                      <a:r>
                        <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Basic Requirements</a:t>
                      </a:r>
                      <a:endPar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697644483"/>
                  </a:ext>
                </a:extLst>
              </a:tr>
              <a:tr h="182880">
                <a:tc>
                  <a:txBody>
                    <a:bodyPr/>
                    <a:lstStyle/>
                    <a:p>
                      <a:pPr algn="l" fontAlgn="b">
                        <a:lnSpc>
                          <a:spcPct val="150000"/>
                        </a:lnSpc>
                      </a:pPr>
                      <a:r>
                        <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Competencies and Skill Set for Remote and In-Person Training</a:t>
                      </a:r>
                      <a:endPar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78885763"/>
                  </a:ext>
                </a:extLst>
              </a:tr>
              <a:tr h="148847">
                <a:tc>
                  <a:txBody>
                    <a:bodyPr/>
                    <a:lstStyle/>
                    <a:p>
                      <a:pPr algn="l" fontAlgn="b">
                        <a:lnSpc>
                          <a:spcPct val="150000"/>
                        </a:lnSpc>
                      </a:pPr>
                      <a:r>
                        <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Timeline for Credentialing Process</a:t>
                      </a:r>
                      <a:endPar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609659229"/>
                  </a:ext>
                </a:extLst>
              </a:tr>
              <a:tr h="182880">
                <a:tc>
                  <a:txBody>
                    <a:bodyPr/>
                    <a:lstStyle/>
                    <a:p>
                      <a:pPr algn="l" fontAlgn="b">
                        <a:lnSpc>
                          <a:spcPct val="150000"/>
                        </a:lnSpc>
                      </a:pPr>
                      <a:r>
                        <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Overview: Orientation, Supporting Documents, and Resources</a:t>
                      </a:r>
                      <a:endPar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483725143"/>
                  </a:ext>
                </a:extLst>
              </a:tr>
              <a:tr h="182880">
                <a:tc>
                  <a:txBody>
                    <a:bodyPr/>
                    <a:lstStyle/>
                    <a:p>
                      <a:pPr algn="l" fontAlgn="b">
                        <a:lnSpc>
                          <a:spcPct val="150000"/>
                        </a:lnSpc>
                      </a:pPr>
                      <a:r>
                        <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Trainer Standards of Practice</a:t>
                      </a:r>
                      <a:endPar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978124261"/>
                  </a:ext>
                </a:extLst>
              </a:tr>
              <a:tr h="182880">
                <a:tc>
                  <a:txBody>
                    <a:bodyPr/>
                    <a:lstStyle/>
                    <a:p>
                      <a:pPr algn="l" fontAlgn="b">
                        <a:lnSpc>
                          <a:spcPct val="150000"/>
                        </a:lnSpc>
                      </a:pPr>
                      <a:r>
                        <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PCT Trainer Candidate Portfolio</a:t>
                      </a:r>
                      <a:endPar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523353602"/>
                  </a:ext>
                </a:extLst>
              </a:tr>
              <a:tr h="182880">
                <a:tc>
                  <a:txBody>
                    <a:bodyPr/>
                    <a:lstStyle/>
                    <a:p>
                      <a:pPr algn="l" fontAlgn="b">
                        <a:lnSpc>
                          <a:spcPct val="150000"/>
                        </a:lnSpc>
                      </a:pPr>
                      <a:r>
                        <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PCT Trainer Candidate Observation and Feedback</a:t>
                      </a:r>
                      <a:endPar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273109646"/>
                  </a:ext>
                </a:extLst>
              </a:tr>
              <a:tr h="182880">
                <a:tc>
                  <a:txBody>
                    <a:bodyPr/>
                    <a:lstStyle/>
                    <a:p>
                      <a:pPr algn="l" fontAlgn="b">
                        <a:lnSpc>
                          <a:spcPct val="150000"/>
                        </a:lnSpc>
                      </a:pPr>
                      <a:r>
                        <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Maintaining PCT© Trainer Certification</a:t>
                      </a:r>
                      <a:endParaRPr lang="en-US" sz="140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365984897"/>
                  </a:ext>
                </a:extLst>
              </a:tr>
            </a:tbl>
          </a:graphicData>
        </a:graphic>
      </p:graphicFrame>
      <p:sp>
        <p:nvSpPr>
          <p:cNvPr id="2" name="Title 1">
            <a:extLst>
              <a:ext uri="{FF2B5EF4-FFF2-40B4-BE49-F238E27FC236}">
                <a16:creationId xmlns:a16="http://schemas.microsoft.com/office/drawing/2014/main" id="{ACB04C76-7944-45DB-BFBC-357864CC63F5}"/>
              </a:ext>
            </a:extLst>
          </p:cNvPr>
          <p:cNvSpPr>
            <a:spLocks/>
          </p:cNvSpPr>
          <p:nvPr/>
        </p:nvSpPr>
        <p:spPr>
          <a:xfrm>
            <a:off x="-1" y="4713829"/>
            <a:ext cx="6858000" cy="9166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205394"/>
                </a:solidFill>
                <a:effectLst/>
                <a:uLnTx/>
                <a:uFillTx/>
                <a:latin typeface="Book Antiqua" panose="02040602050305030304" pitchFamily="18" charset="0"/>
                <a:ea typeface="+mj-ea"/>
                <a:cs typeface="+mj-cs"/>
              </a:rPr>
              <a:t>Supporting Documents</a:t>
            </a:r>
            <a:r>
              <a:rPr kumimoji="0" lang="en-US" sz="3200" b="1" i="0" u="none" strike="noStrike" kern="1200" cap="none" spc="0" normalizeH="0" noProof="0" dirty="0">
                <a:ln>
                  <a:noFill/>
                </a:ln>
                <a:solidFill>
                  <a:srgbClr val="205394"/>
                </a:solidFill>
                <a:effectLst/>
                <a:uLnTx/>
                <a:uFillTx/>
                <a:latin typeface="Book Antiqua" panose="02040602050305030304" pitchFamily="18" charset="0"/>
                <a:ea typeface="+mj-ea"/>
                <a:cs typeface="+mj-cs"/>
              </a:rPr>
              <a:t> </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noProof="0" dirty="0">
                <a:ln>
                  <a:noFill/>
                </a:ln>
                <a:solidFill>
                  <a:srgbClr val="205394"/>
                </a:solidFill>
                <a:effectLst/>
                <a:uLnTx/>
                <a:uFillTx/>
                <a:latin typeface="Book Antiqua" panose="02040602050305030304" pitchFamily="18" charset="0"/>
                <a:ea typeface="+mj-ea"/>
                <a:cs typeface="+mj-cs"/>
              </a:rPr>
              <a:t>(Ctrl + Click)</a:t>
            </a:r>
            <a:endParaRPr kumimoji="0" lang="en-US" sz="2400" b="1" i="0" u="none" strike="noStrike" kern="1200" cap="none" spc="0" normalizeH="0" baseline="0" noProof="0" dirty="0">
              <a:ln>
                <a:noFill/>
              </a:ln>
              <a:solidFill>
                <a:srgbClr val="205394"/>
              </a:solidFill>
              <a:effectLst/>
              <a:uLnTx/>
              <a:uFillTx/>
              <a:latin typeface="Book Antiqua" panose="02040602050305030304" pitchFamily="18" charset="0"/>
              <a:ea typeface="+mj-ea"/>
              <a:cs typeface="+mj-cs"/>
            </a:endParaRPr>
          </a:p>
        </p:txBody>
      </p:sp>
      <p:sp>
        <p:nvSpPr>
          <p:cNvPr id="8" name="TextBox 7">
            <a:extLst>
              <a:ext uri="{FF2B5EF4-FFF2-40B4-BE49-F238E27FC236}">
                <a16:creationId xmlns:a16="http://schemas.microsoft.com/office/drawing/2014/main" id="{8641E2A5-28D5-4522-BAC8-82045D4B2BD2}"/>
              </a:ext>
            </a:extLst>
          </p:cNvPr>
          <p:cNvSpPr txBox="1"/>
          <p:nvPr/>
        </p:nvSpPr>
        <p:spPr>
          <a:xfrm>
            <a:off x="850139" y="5783142"/>
            <a:ext cx="5568937" cy="1169551"/>
          </a:xfrm>
          <a:prstGeom prst="rect">
            <a:avLst/>
          </a:prstGeom>
          <a:noFill/>
        </p:spPr>
        <p:txBody>
          <a:bodyPr wrap="square" rtlCol="0">
            <a:spAutoFit/>
          </a:bodyPr>
          <a:lstStyle/>
          <a:p>
            <a:r>
              <a:rPr lang="en-US" sz="1400" dirty="0">
                <a:solidFill>
                  <a:srgbClr val="810131"/>
                </a:solidFill>
                <a:latin typeface="Book Antiqua" panose="02040602050305030304" pitchFamily="18" charset="0"/>
                <a:cs typeface="Arial" panose="020B0604020202020204" pitchFamily="34" charset="0"/>
                <a:hlinkClick r:id="rId13" action="ppaction://hlinksldjump"/>
              </a:rPr>
              <a:t>Appendix 1: Prerequisite Review</a:t>
            </a:r>
            <a:endParaRPr lang="en-US" sz="1400" dirty="0">
              <a:solidFill>
                <a:srgbClr val="810131"/>
              </a:solidFill>
              <a:latin typeface="Book Antiqua" panose="02040602050305030304" pitchFamily="18" charset="0"/>
              <a:cs typeface="Arial" panose="020B0604020202020204" pitchFamily="34" charset="0"/>
            </a:endParaRPr>
          </a:p>
          <a:p>
            <a:r>
              <a:rPr lang="en-US" sz="1400" dirty="0">
                <a:solidFill>
                  <a:srgbClr val="810131"/>
                </a:solidFill>
                <a:latin typeface="Book Antiqua" panose="02040602050305030304" pitchFamily="18" charset="0"/>
                <a:cs typeface="Arial" panose="020B0604020202020204" pitchFamily="34" charset="0"/>
                <a:hlinkClick r:id="rId14" action="ppaction://hlinksldjump"/>
              </a:rPr>
              <a:t>Appendix 2: What’s Your Learning Style Preference?</a:t>
            </a:r>
            <a:endParaRPr lang="en-US" sz="1400" dirty="0">
              <a:solidFill>
                <a:srgbClr val="810131"/>
              </a:solidFill>
              <a:latin typeface="Book Antiqua" panose="02040602050305030304" pitchFamily="18" charset="0"/>
              <a:cs typeface="Arial" panose="020B0604020202020204" pitchFamily="34" charset="0"/>
            </a:endParaRPr>
          </a:p>
          <a:p>
            <a:r>
              <a:rPr lang="en-US" sz="1400" dirty="0">
                <a:solidFill>
                  <a:srgbClr val="810131"/>
                </a:solidFill>
                <a:latin typeface="Book Antiqua" panose="02040602050305030304" pitchFamily="18" charset="0"/>
                <a:cs typeface="Arial" panose="020B0604020202020204" pitchFamily="34" charset="0"/>
                <a:hlinkClick r:id="rId15" action="ppaction://hlinksldjump"/>
              </a:rPr>
              <a:t>Appendix 3: Credentialing Process</a:t>
            </a:r>
            <a:endParaRPr lang="en-US" sz="1400" dirty="0">
              <a:solidFill>
                <a:srgbClr val="810131"/>
              </a:solidFill>
              <a:latin typeface="Book Antiqua" panose="02040602050305030304" pitchFamily="18" charset="0"/>
              <a:cs typeface="Arial" panose="020B0604020202020204" pitchFamily="34" charset="0"/>
            </a:endParaRPr>
          </a:p>
          <a:p>
            <a:r>
              <a:rPr lang="en-US" sz="1400" dirty="0">
                <a:solidFill>
                  <a:srgbClr val="810131"/>
                </a:solidFill>
                <a:latin typeface="Book Antiqua" panose="02040602050305030304" pitchFamily="18" charset="0"/>
                <a:cs typeface="Arial" panose="020B0604020202020204" pitchFamily="34" charset="0"/>
                <a:hlinkClick r:id="rId16" action="ppaction://hlinksldjump"/>
              </a:rPr>
              <a:t>Appendix 4: Credentialing Learning Plan Checklist</a:t>
            </a:r>
            <a:endParaRPr lang="en-US" sz="1400" dirty="0">
              <a:solidFill>
                <a:srgbClr val="810131"/>
              </a:solidFill>
              <a:latin typeface="Book Antiqua" panose="02040602050305030304" pitchFamily="18" charset="0"/>
              <a:cs typeface="Arial" panose="020B0604020202020204" pitchFamily="34" charset="0"/>
            </a:endParaRPr>
          </a:p>
          <a:p>
            <a:r>
              <a:rPr lang="en-US" sz="1400" dirty="0">
                <a:solidFill>
                  <a:srgbClr val="810131"/>
                </a:solidFill>
                <a:latin typeface="Book Antiqua" panose="02040602050305030304" pitchFamily="18" charset="0"/>
                <a:cs typeface="Arial" panose="020B0604020202020204" pitchFamily="34" charset="0"/>
                <a:hlinkClick r:id="rId17" action="ppaction://hlinksldjump"/>
              </a:rPr>
              <a:t>Appendix 5: PCT Trainer Standards of Practice Form</a:t>
            </a:r>
            <a:endParaRPr lang="en-US" sz="1400" dirty="0">
              <a:solidFill>
                <a:srgbClr val="810131"/>
              </a:solidFill>
              <a:latin typeface="Book Antiqua" panose="02040602050305030304" pitchFamily="18" charset="0"/>
              <a:cs typeface="Arial" panose="020B0604020202020204" pitchFamily="34" charset="0"/>
            </a:endParaRPr>
          </a:p>
        </p:txBody>
      </p:sp>
      <p:pic>
        <p:nvPicPr>
          <p:cNvPr id="21" name="Graphic 20" descr="Earth globe: Americas with solid fill">
            <a:extLst>
              <a:ext uri="{FF2B5EF4-FFF2-40B4-BE49-F238E27FC236}">
                <a16:creationId xmlns:a16="http://schemas.microsoft.com/office/drawing/2014/main" id="{11B52F61-8BA7-43AC-87F5-AB9E700D39E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565139" y="7326313"/>
            <a:ext cx="457200" cy="457200"/>
          </a:xfrm>
          <a:prstGeom prst="rect">
            <a:avLst/>
          </a:prstGeom>
        </p:spPr>
      </p:pic>
      <p:sp>
        <p:nvSpPr>
          <p:cNvPr id="17" name="TextBox 16">
            <a:extLst>
              <a:ext uri="{FF2B5EF4-FFF2-40B4-BE49-F238E27FC236}">
                <a16:creationId xmlns:a16="http://schemas.microsoft.com/office/drawing/2014/main" id="{133AC9F1-A574-40B7-8A3E-520F3B12B5FA}"/>
              </a:ext>
            </a:extLst>
          </p:cNvPr>
          <p:cNvSpPr txBox="1"/>
          <p:nvPr/>
        </p:nvSpPr>
        <p:spPr>
          <a:xfrm>
            <a:off x="1978191" y="7326887"/>
            <a:ext cx="3068653" cy="646331"/>
          </a:xfrm>
          <a:prstGeom prst="rect">
            <a:avLst/>
          </a:prstGeom>
          <a:noFill/>
        </p:spPr>
        <p:txBody>
          <a:bodyPr wrap="square" rtlCol="0">
            <a:spAutoFit/>
          </a:bodyPr>
          <a:lstStyle/>
          <a:p>
            <a:pPr algn="ctr"/>
            <a:r>
              <a:rPr lang="en-US" sz="1200" dirty="0">
                <a:solidFill>
                  <a:srgbClr val="205394"/>
                </a:solidFill>
                <a:latin typeface="Book Antiqua" panose="02040602050305030304" pitchFamily="18" charset="0"/>
              </a:rPr>
              <a:t>Throughout the document, the globe will indicate a supporting document or resource.</a:t>
            </a:r>
          </a:p>
        </p:txBody>
      </p:sp>
      <p:pic>
        <p:nvPicPr>
          <p:cNvPr id="19" name="Graphic 18" descr="Earth globe: Americas with solid fill">
            <a:extLst>
              <a:ext uri="{FF2B5EF4-FFF2-40B4-BE49-F238E27FC236}">
                <a16:creationId xmlns:a16="http://schemas.microsoft.com/office/drawing/2014/main" id="{260773F8-5710-47C7-A1CF-8D9AC857D64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983896" y="7325176"/>
            <a:ext cx="457200" cy="457200"/>
          </a:xfrm>
          <a:prstGeom prst="rect">
            <a:avLst/>
          </a:prstGeom>
        </p:spPr>
      </p:pic>
      <p:sp>
        <p:nvSpPr>
          <p:cNvPr id="13" name="Date Placeholder 12">
            <a:extLst>
              <a:ext uri="{FF2B5EF4-FFF2-40B4-BE49-F238E27FC236}">
                <a16:creationId xmlns:a16="http://schemas.microsoft.com/office/drawing/2014/main" id="{1AB85B90-BC07-4758-BBC6-55DC93FDAA31}"/>
              </a:ext>
            </a:extLst>
          </p:cNvPr>
          <p:cNvSpPr>
            <a:spLocks noGrp="1"/>
          </p:cNvSpPr>
          <p:nvPr>
            <p:ph type="dt" sz="half" idx="10"/>
          </p:nvPr>
        </p:nvSpPr>
        <p:spPr/>
        <p:txBody>
          <a:bodyPr/>
          <a:lstStyle/>
          <a:p>
            <a:fld id="{2C416B3D-C5B4-4F3B-942B-080F7F3FBFFE}" type="datetime1">
              <a:rPr lang="en-US" smtClean="0">
                <a:latin typeface="Book Antiqua" panose="02040602050305030304" pitchFamily="18" charset="0"/>
                <a:cs typeface="Arial" panose="020B0604020202020204" pitchFamily="34" charset="0"/>
              </a:rPr>
              <a:t>4/17/2023</a:t>
            </a:fld>
            <a:endParaRPr lang="en-US" dirty="0">
              <a:latin typeface="Book Antiqua" panose="02040602050305030304" pitchFamily="18" charset="0"/>
              <a:cs typeface="Arial" panose="020B0604020202020204" pitchFamily="34" charset="0"/>
            </a:endParaRPr>
          </a:p>
        </p:txBody>
      </p:sp>
      <p:sp>
        <p:nvSpPr>
          <p:cNvPr id="14" name="Footer Placeholder 13">
            <a:extLst>
              <a:ext uri="{FF2B5EF4-FFF2-40B4-BE49-F238E27FC236}">
                <a16:creationId xmlns:a16="http://schemas.microsoft.com/office/drawing/2014/main" id="{356A7A6B-8164-4D3B-A156-53C0C1CCE01F}"/>
              </a:ext>
            </a:extLst>
          </p:cNvPr>
          <p:cNvSpPr>
            <a:spLocks noGrp="1"/>
          </p:cNvSpPr>
          <p:nvPr>
            <p:ph type="ftr" sz="quarter" idx="11"/>
          </p:nvPr>
        </p:nvSpPr>
        <p:spPr/>
        <p:txBody>
          <a:bodyPr/>
          <a:lstStyle/>
          <a:p>
            <a:r>
              <a:rPr lang="en-US">
                <a:latin typeface="Book Antiqua" panose="02040602050305030304" pitchFamily="18" charset="0"/>
                <a:cs typeface="Arial" panose="020B0604020202020204" pitchFamily="34" charset="0"/>
              </a:rPr>
              <a:t>TLCPCP</a:t>
            </a:r>
            <a:endParaRPr lang="en-US" dirty="0">
              <a:latin typeface="Book Antiqua" panose="02040602050305030304" pitchFamily="18" charset="0"/>
              <a:cs typeface="Arial" panose="020B0604020202020204" pitchFamily="34" charset="0"/>
            </a:endParaRPr>
          </a:p>
        </p:txBody>
      </p:sp>
      <p:sp>
        <p:nvSpPr>
          <p:cNvPr id="15" name="Slide Number Placeholder 14">
            <a:extLst>
              <a:ext uri="{FF2B5EF4-FFF2-40B4-BE49-F238E27FC236}">
                <a16:creationId xmlns:a16="http://schemas.microsoft.com/office/drawing/2014/main" id="{6DBAD312-8983-486E-966C-CC4361F4F9BB}"/>
              </a:ext>
            </a:extLst>
          </p:cNvPr>
          <p:cNvSpPr>
            <a:spLocks noGrp="1"/>
          </p:cNvSpPr>
          <p:nvPr>
            <p:ph type="sldNum" sz="quarter" idx="12"/>
          </p:nvPr>
        </p:nvSpPr>
        <p:spPr/>
        <p:txBody>
          <a:bodyPr/>
          <a:lstStyle/>
          <a:p>
            <a:fld id="{1CB229C6-E506-40ED-B870-0351F69C23CD}" type="slidenum">
              <a:rPr lang="en-US" smtClean="0">
                <a:latin typeface="Book Antiqua" panose="02040602050305030304" pitchFamily="18" charset="0"/>
                <a:cs typeface="Arial" panose="020B0604020202020204" pitchFamily="34" charset="0"/>
              </a:rPr>
              <a:t>2</a:t>
            </a:fld>
            <a:endParaRPr lang="en-US" dirty="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3020090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C186C4-EFEB-7D5D-9E3C-3091F0BAA73E}"/>
              </a:ext>
            </a:extLst>
          </p:cNvPr>
          <p:cNvPicPr>
            <a:picLocks noChangeAspect="1"/>
          </p:cNvPicPr>
          <p:nvPr/>
        </p:nvPicPr>
        <p:blipFill>
          <a:blip r:embed="rId2"/>
          <a:stretch>
            <a:fillRect/>
          </a:stretch>
        </p:blipFill>
        <p:spPr>
          <a:xfrm>
            <a:off x="-1" y="0"/>
            <a:ext cx="6857999" cy="9144000"/>
          </a:xfrm>
          <a:prstGeom prst="rect">
            <a:avLst/>
          </a:prstGeom>
        </p:spPr>
      </p:pic>
      <p:sp>
        <p:nvSpPr>
          <p:cNvPr id="3" name="Title 1">
            <a:extLst>
              <a:ext uri="{FF2B5EF4-FFF2-40B4-BE49-F238E27FC236}">
                <a16:creationId xmlns:a16="http://schemas.microsoft.com/office/drawing/2014/main" id="{23CAD157-EC1F-3957-4CCA-8F9FDABE2511}"/>
              </a:ext>
            </a:extLst>
          </p:cNvPr>
          <p:cNvSpPr txBox="1">
            <a:spLocks noGrp="1"/>
          </p:cNvSpPr>
          <p:nvPr>
            <p:ph type="title" idx="4294967295"/>
          </p:nvPr>
        </p:nvSpPr>
        <p:spPr>
          <a:xfrm>
            <a:off x="240211" y="292112"/>
            <a:ext cx="6366222" cy="428725"/>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lumMod val="75000"/>
                  </a:schemeClr>
                </a:solidFill>
                <a:effectLst/>
                <a:uLnTx/>
                <a:uFillTx/>
                <a:latin typeface="Book Antiqua" panose="02040602050305030304" pitchFamily="18" charset="0"/>
                <a:ea typeface="Cambria" panose="02040503050406030204" pitchFamily="18" charset="0"/>
                <a:cs typeface="Arial" panose="020B0604020202020204" pitchFamily="34" charset="0"/>
              </a:rPr>
              <a:t>Appendix 2: What is your Learning Style Preference?</a:t>
            </a:r>
            <a:endParaRPr kumimoji="0" lang="en-US" sz="2000" b="0" i="0" u="none" strike="noStrike" kern="1200" cap="none" spc="0" normalizeH="0" baseline="0" noProof="0" dirty="0">
              <a:ln>
                <a:noFill/>
              </a:ln>
              <a:solidFill>
                <a:schemeClr val="accent1">
                  <a:lumMod val="75000"/>
                </a:schemeClr>
              </a:solidFill>
              <a:effectLst/>
              <a:uLnTx/>
              <a:uFillTx/>
              <a:latin typeface="Book Antiqua" panose="020406020503050303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46C157CB-6B39-4BA8-AD7B-CC3839BD542F}"/>
              </a:ext>
            </a:extLst>
          </p:cNvPr>
          <p:cNvSpPr txBox="1"/>
          <p:nvPr/>
        </p:nvSpPr>
        <p:spPr>
          <a:xfrm>
            <a:off x="240209" y="711744"/>
            <a:ext cx="6366222" cy="738664"/>
          </a:xfrm>
          <a:prstGeom prst="rect">
            <a:avLst/>
          </a:prstGeom>
          <a:solidFill>
            <a:schemeClr val="bg1"/>
          </a:solidFill>
        </p:spPr>
        <p:txBody>
          <a:bodyPr wrap="square">
            <a:spAutoFit/>
          </a:bodyPr>
          <a:lstStyle/>
          <a:p>
            <a:pPr marR="499745" algn="ctr">
              <a:spcBef>
                <a:spcPts val="815"/>
              </a:spcBef>
              <a:spcAft>
                <a:spcPts val="0"/>
              </a:spcAft>
            </a:pPr>
            <a:r>
              <a:rPr lang="en-US" sz="1400" dirty="0">
                <a:effectLst/>
                <a:latin typeface="Book Antiqua" panose="02040602050305030304" pitchFamily="18" charset="0"/>
                <a:ea typeface="Cambria" panose="02040503050406030204" pitchFamily="18" charset="0"/>
                <a:cs typeface="Arial" panose="020B0604020202020204" pitchFamily="34" charset="0"/>
              </a:rPr>
              <a:t>This is an optional discovery about your learning style. Completion of this is not required as a part of the routine 2 Day PCT© Trainer certification process.</a:t>
            </a:r>
          </a:p>
        </p:txBody>
      </p:sp>
      <p:sp>
        <p:nvSpPr>
          <p:cNvPr id="2" name="Rectangle 1">
            <a:extLst>
              <a:ext uri="{FF2B5EF4-FFF2-40B4-BE49-F238E27FC236}">
                <a16:creationId xmlns:a16="http://schemas.microsoft.com/office/drawing/2014/main" id="{17C6A57F-274E-4C2D-ABA6-22D2C8FD649D}"/>
              </a:ext>
              <a:ext uri="{C183D7F6-B498-43B3-948B-1728B52AA6E4}">
                <adec:decorative xmlns:adec="http://schemas.microsoft.com/office/drawing/2017/decorative" val="1"/>
              </a:ext>
            </a:extLst>
          </p:cNvPr>
          <p:cNvSpPr/>
          <p:nvPr/>
        </p:nvSpPr>
        <p:spPr>
          <a:xfrm>
            <a:off x="1" y="2369981"/>
            <a:ext cx="6875896" cy="1459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B3706B1-E57B-42D1-8DAD-1B10EE6D011C}"/>
              </a:ext>
            </a:extLst>
          </p:cNvPr>
          <p:cNvSpPr txBox="1"/>
          <p:nvPr/>
        </p:nvSpPr>
        <p:spPr>
          <a:xfrm>
            <a:off x="240599" y="1423764"/>
            <a:ext cx="6377192" cy="1384995"/>
          </a:xfrm>
          <a:prstGeom prst="rect">
            <a:avLst/>
          </a:prstGeom>
          <a:solidFill>
            <a:schemeClr val="bg1"/>
          </a:solidFill>
        </p:spPr>
        <p:txBody>
          <a:bodyPr wrap="square">
            <a:spAutoFit/>
          </a:bodyPr>
          <a:lstStyle/>
          <a:p>
            <a:pPr algn="ctr"/>
            <a:r>
              <a:rPr lang="en-US" sz="1400" dirty="0">
                <a:latin typeface="Book Antiqua" panose="02040602050305030304" pitchFamily="18" charset="0"/>
                <a:cs typeface="Arial" panose="020B0604020202020204" pitchFamily="34" charset="0"/>
              </a:rPr>
              <a:t>Learning styles refer to the ways you prefer to approach new information. Each of us prefers to learn and process information in our own special ways, though we share some learning patterns, and approaches. Getting to you yourself as a learner also can help you to realize that other people may approach the same situation in a different way.</a:t>
            </a:r>
          </a:p>
          <a:p>
            <a:pPr algn="ctr"/>
            <a:endParaRPr lang="en-US" sz="1400" dirty="0">
              <a:latin typeface="Book Antiqua" panose="02040602050305030304" pitchFamily="18" charset="0"/>
              <a:cs typeface="Arial" panose="020B0604020202020204" pitchFamily="34" charset="0"/>
            </a:endParaRPr>
          </a:p>
        </p:txBody>
      </p:sp>
      <p:sp>
        <p:nvSpPr>
          <p:cNvPr id="9" name="TextBox 8">
            <a:extLst>
              <a:ext uri="{FF2B5EF4-FFF2-40B4-BE49-F238E27FC236}">
                <a16:creationId xmlns:a16="http://schemas.microsoft.com/office/drawing/2014/main" id="{EC209DCE-9228-4EDA-9641-BEF905521627}"/>
              </a:ext>
            </a:extLst>
          </p:cNvPr>
          <p:cNvSpPr txBox="1"/>
          <p:nvPr/>
        </p:nvSpPr>
        <p:spPr>
          <a:xfrm>
            <a:off x="240209" y="2591572"/>
            <a:ext cx="6366222" cy="1292662"/>
          </a:xfrm>
          <a:prstGeom prst="rect">
            <a:avLst/>
          </a:prstGeom>
          <a:solidFill>
            <a:schemeClr val="bg1"/>
          </a:solidFill>
        </p:spPr>
        <p:txBody>
          <a:bodyPr wrap="square">
            <a:spAutoFit/>
          </a:bodyPr>
          <a:lstStyle/>
          <a:p>
            <a:pPr algn="just"/>
            <a:r>
              <a:rPr lang="en-US" sz="1300" b="1" dirty="0">
                <a:latin typeface="Book Antiqua" panose="02040602050305030304" pitchFamily="18" charset="0"/>
                <a:cs typeface="Arial" panose="020B0604020202020204" pitchFamily="34" charset="0"/>
              </a:rPr>
              <a:t>Complete the following questionnaire to assess your preferred learning style:</a:t>
            </a:r>
          </a:p>
          <a:p>
            <a:pPr marL="228600" indent="-228600" algn="just">
              <a:buAutoNum type="arabicPeriod"/>
            </a:pPr>
            <a:r>
              <a:rPr lang="en-US" sz="1300" b="1" dirty="0">
                <a:solidFill>
                  <a:schemeClr val="accent2">
                    <a:lumMod val="75000"/>
                  </a:schemeClr>
                </a:solidFill>
                <a:latin typeface="Book Antiqua" panose="02040602050305030304" pitchFamily="18" charset="0"/>
                <a:cs typeface="Arial" panose="020B0604020202020204" pitchFamily="34" charset="0"/>
              </a:rPr>
              <a:t>Read the words </a:t>
            </a:r>
            <a:r>
              <a:rPr lang="en-US" sz="1300" dirty="0">
                <a:latin typeface="Book Antiqua" panose="02040602050305030304" pitchFamily="18" charset="0"/>
                <a:cs typeface="Arial" panose="020B0604020202020204" pitchFamily="34" charset="0"/>
              </a:rPr>
              <a:t>in the left‐hand column. </a:t>
            </a:r>
          </a:p>
          <a:p>
            <a:pPr marL="228600" indent="-228600" algn="just">
              <a:buClr>
                <a:srgbClr val="262626"/>
              </a:buClr>
              <a:buAutoNum type="arabicPeriod"/>
            </a:pPr>
            <a:r>
              <a:rPr lang="en-US" sz="1300" dirty="0">
                <a:latin typeface="Book Antiqua" panose="02040602050305030304" pitchFamily="18" charset="0"/>
                <a:cs typeface="Arial" panose="020B0604020202020204" pitchFamily="34" charset="0"/>
              </a:rPr>
              <a:t>For each row, </a:t>
            </a:r>
            <a:r>
              <a:rPr lang="en-US" sz="1300" b="1" dirty="0">
                <a:solidFill>
                  <a:schemeClr val="accent2">
                    <a:lumMod val="75000"/>
                  </a:schemeClr>
                </a:solidFill>
                <a:latin typeface="Book Antiqua" panose="02040602050305030304" pitchFamily="18" charset="0"/>
                <a:cs typeface="Arial" panose="020B0604020202020204" pitchFamily="34" charset="0"/>
              </a:rPr>
              <a:t>circle the box </a:t>
            </a:r>
            <a:r>
              <a:rPr lang="en-US" sz="1300" dirty="0">
                <a:latin typeface="Book Antiqua" panose="02040602050305030304" pitchFamily="18" charset="0"/>
                <a:cs typeface="Arial" panose="020B0604020202020204" pitchFamily="34" charset="0"/>
              </a:rPr>
              <a:t>that best describes you. Answer as honestly as possible with the description that applies to you right now.</a:t>
            </a:r>
          </a:p>
          <a:p>
            <a:pPr marL="228600" indent="-228600" algn="just">
              <a:buAutoNum type="arabicPeriod"/>
            </a:pPr>
            <a:r>
              <a:rPr lang="en-US" sz="1300" b="1" dirty="0">
                <a:solidFill>
                  <a:schemeClr val="accent2">
                    <a:lumMod val="75000"/>
                  </a:schemeClr>
                </a:solidFill>
                <a:latin typeface="Book Antiqua" panose="02040602050305030304" pitchFamily="18" charset="0"/>
                <a:cs typeface="Arial" panose="020B0604020202020204" pitchFamily="34" charset="0"/>
              </a:rPr>
              <a:t>Count the number of circled items </a:t>
            </a:r>
            <a:r>
              <a:rPr lang="en-US" sz="1300" dirty="0">
                <a:latin typeface="Book Antiqua" panose="02040602050305030304" pitchFamily="18" charset="0"/>
                <a:cs typeface="Arial" panose="020B0604020202020204" pitchFamily="34" charset="0"/>
              </a:rPr>
              <a:t>and write your total at the end of the questionnaire (next page). </a:t>
            </a:r>
          </a:p>
        </p:txBody>
      </p:sp>
      <p:graphicFrame>
        <p:nvGraphicFramePr>
          <p:cNvPr id="7" name="Table 11" descr="Quiz">
            <a:extLst>
              <a:ext uri="{FF2B5EF4-FFF2-40B4-BE49-F238E27FC236}">
                <a16:creationId xmlns:a16="http://schemas.microsoft.com/office/drawing/2014/main" id="{8DA07694-C48A-497C-B450-CE81077EEB09}"/>
              </a:ext>
            </a:extLst>
          </p:cNvPr>
          <p:cNvGraphicFramePr>
            <a:graphicFrameLocks noGrp="1"/>
          </p:cNvGraphicFramePr>
          <p:nvPr>
            <p:extLst>
              <p:ext uri="{D42A27DB-BD31-4B8C-83A1-F6EECF244321}">
                <p14:modId xmlns:p14="http://schemas.microsoft.com/office/powerpoint/2010/main" val="3017024113"/>
              </p:ext>
            </p:extLst>
          </p:nvPr>
        </p:nvGraphicFramePr>
        <p:xfrm>
          <a:off x="251569" y="3884234"/>
          <a:ext cx="6354864" cy="4979079"/>
        </p:xfrm>
        <a:graphic>
          <a:graphicData uri="http://schemas.openxmlformats.org/drawingml/2006/table">
            <a:tbl>
              <a:tblPr firstRow="1" bandRow="1">
                <a:tableStyleId>{5940675A-B579-460E-94D1-54222C63F5DA}</a:tableStyleId>
              </a:tblPr>
              <a:tblGrid>
                <a:gridCol w="1588716">
                  <a:extLst>
                    <a:ext uri="{9D8B030D-6E8A-4147-A177-3AD203B41FA5}">
                      <a16:colId xmlns:a16="http://schemas.microsoft.com/office/drawing/2014/main" val="191089661"/>
                    </a:ext>
                  </a:extLst>
                </a:gridCol>
                <a:gridCol w="1588716">
                  <a:extLst>
                    <a:ext uri="{9D8B030D-6E8A-4147-A177-3AD203B41FA5}">
                      <a16:colId xmlns:a16="http://schemas.microsoft.com/office/drawing/2014/main" val="2434758820"/>
                    </a:ext>
                  </a:extLst>
                </a:gridCol>
                <a:gridCol w="1588716">
                  <a:extLst>
                    <a:ext uri="{9D8B030D-6E8A-4147-A177-3AD203B41FA5}">
                      <a16:colId xmlns:a16="http://schemas.microsoft.com/office/drawing/2014/main" val="2508116113"/>
                    </a:ext>
                  </a:extLst>
                </a:gridCol>
                <a:gridCol w="1588716">
                  <a:extLst>
                    <a:ext uri="{9D8B030D-6E8A-4147-A177-3AD203B41FA5}">
                      <a16:colId xmlns:a16="http://schemas.microsoft.com/office/drawing/2014/main" val="751444809"/>
                    </a:ext>
                  </a:extLst>
                </a:gridCol>
              </a:tblGrid>
              <a:tr h="197110">
                <a:tc gridSpan="4">
                  <a:txBody>
                    <a:bodyPr/>
                    <a:lstStyle/>
                    <a:p>
                      <a:pPr marL="73025" marR="0" indent="0" algn="ctr">
                        <a:lnSpc>
                          <a:spcPct val="107000"/>
                        </a:lnSpc>
                        <a:spcBef>
                          <a:spcPts val="20"/>
                        </a:spcBef>
                        <a:spcAft>
                          <a:spcPts val="0"/>
                        </a:spcAft>
                        <a:buFont typeface="+mj-lt"/>
                        <a:buNone/>
                      </a:pPr>
                      <a:r>
                        <a:rPr lang="en-US" sz="1500" b="1"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rPr>
                        <a:t>Learning Style Preference Questionnaire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69850" marR="55880" algn="ctr">
                        <a:lnSpc>
                          <a:spcPct val="130000"/>
                        </a:lnSpc>
                        <a:spcBef>
                          <a:spcPts val="20"/>
                        </a:spcBef>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marL="78105" marR="107950" algn="ctr">
                        <a:lnSpc>
                          <a:spcPct val="130000"/>
                        </a:lnSpc>
                        <a:spcBef>
                          <a:spcPts val="20"/>
                        </a:spcBef>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marL="76835" marR="86995" algn="ctr">
                        <a:lnSpc>
                          <a:spcPct val="130000"/>
                        </a:lnSpc>
                        <a:spcBef>
                          <a:spcPts val="20"/>
                        </a:spcBef>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6782453"/>
                  </a:ext>
                </a:extLst>
              </a:tr>
              <a:tr h="1142124">
                <a:tc>
                  <a:txBody>
                    <a:bodyPr/>
                    <a:lstStyle/>
                    <a:p>
                      <a:pPr marL="73025" marR="0" indent="0" algn="ctr">
                        <a:lnSpc>
                          <a:spcPct val="107000"/>
                        </a:lnSpc>
                        <a:spcBef>
                          <a:spcPts val="20"/>
                        </a:spcBef>
                        <a:spcAft>
                          <a:spcPts val="0"/>
                        </a:spcAft>
                        <a:buFont typeface="+mj-lt"/>
                        <a:buNone/>
                      </a:pPr>
                      <a:r>
                        <a:rPr lang="en-US" sz="1400" b="1" dirty="0">
                          <a:solidFill>
                            <a:schemeClr val="accent1">
                              <a:lumMod val="75000"/>
                            </a:schemeClr>
                          </a:solidFill>
                          <a:effectLst/>
                          <a:latin typeface="Book Antiqua" panose="02040602050305030304" pitchFamily="18" charset="0"/>
                          <a:cs typeface="Arial" panose="020B0604020202020204" pitchFamily="34" charset="0"/>
                        </a:rPr>
                        <a:t>Concentration</a:t>
                      </a:r>
                      <a:endParaRPr lang="en-US" sz="2000" b="1"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9850" marR="55880" algn="ctr">
                        <a:lnSpc>
                          <a:spcPct val="130000"/>
                        </a:lnSpc>
                        <a:spcBef>
                          <a:spcPts val="20"/>
                        </a:spcBef>
                        <a:spcAft>
                          <a:spcPts val="0"/>
                        </a:spcAft>
                      </a:pPr>
                      <a:r>
                        <a:rPr lang="en-US" sz="950" dirty="0">
                          <a:solidFill>
                            <a:schemeClr val="accent1">
                              <a:lumMod val="75000"/>
                            </a:schemeClr>
                          </a:solidFill>
                          <a:effectLst/>
                          <a:latin typeface="Book Antiqua" panose="02040602050305030304" pitchFamily="18" charset="0"/>
                          <a:cs typeface="Arial" panose="020B0604020202020204" pitchFamily="34" charset="0"/>
                        </a:rPr>
                        <a:t>Does seeing clutter or movement distract you? Do you notice things around you that other people don’t?</a:t>
                      </a:r>
                      <a:endParaRPr lang="en-US" sz="950"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8105" marR="107950" algn="ctr">
                        <a:lnSpc>
                          <a:spcPct val="130000"/>
                        </a:lnSpc>
                        <a:spcBef>
                          <a:spcPts val="20"/>
                        </a:spcBef>
                        <a:spcAft>
                          <a:spcPts val="0"/>
                        </a:spcAft>
                      </a:pPr>
                      <a:r>
                        <a:rPr lang="en-US" sz="950" dirty="0">
                          <a:solidFill>
                            <a:schemeClr val="accent1">
                              <a:lumMod val="75000"/>
                            </a:schemeClr>
                          </a:solidFill>
                          <a:effectLst/>
                          <a:latin typeface="Book Antiqua" panose="02040602050305030304" pitchFamily="18" charset="0"/>
                          <a:cs typeface="Arial" panose="020B0604020202020204" pitchFamily="34" charset="0"/>
                        </a:rPr>
                        <a:t>Are you distracted by sounds or noises? Do you control the amount and the type of noise around you?</a:t>
                      </a:r>
                      <a:endParaRPr lang="en-US" sz="950"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835" marR="86995" algn="ctr">
                        <a:lnSpc>
                          <a:spcPct val="130000"/>
                        </a:lnSpc>
                        <a:spcBef>
                          <a:spcPts val="20"/>
                        </a:spcBef>
                        <a:spcAft>
                          <a:spcPts val="0"/>
                        </a:spcAft>
                      </a:pPr>
                      <a:r>
                        <a:rPr lang="en-US" sz="950" dirty="0">
                          <a:solidFill>
                            <a:schemeClr val="accent1">
                              <a:lumMod val="75000"/>
                            </a:schemeClr>
                          </a:solidFill>
                          <a:effectLst/>
                          <a:latin typeface="Book Antiqua" panose="02040602050305030304" pitchFamily="18" charset="0"/>
                          <a:cs typeface="Arial" panose="020B0604020202020204" pitchFamily="34" charset="0"/>
                        </a:rPr>
                        <a:t>Are you distracted by activity around you? Do you shut out conversations and go inside yourself?</a:t>
                      </a:r>
                      <a:endParaRPr lang="en-US" sz="950"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1118051"/>
                  </a:ext>
                </a:extLst>
              </a:tr>
              <a:tr h="759000">
                <a:tc>
                  <a:txBody>
                    <a:bodyPr/>
                    <a:lstStyle/>
                    <a:p>
                      <a:pPr marL="73025" marR="0" indent="0" algn="ctr">
                        <a:lnSpc>
                          <a:spcPts val="1050"/>
                        </a:lnSpc>
                        <a:spcBef>
                          <a:spcPts val="0"/>
                        </a:spcBef>
                        <a:spcAft>
                          <a:spcPts val="0"/>
                        </a:spcAft>
                        <a:buFont typeface="+mj-lt"/>
                        <a:buNone/>
                      </a:pPr>
                      <a:r>
                        <a:rPr lang="en-US" sz="1400" b="1" dirty="0">
                          <a:solidFill>
                            <a:schemeClr val="accent1">
                              <a:lumMod val="75000"/>
                            </a:schemeClr>
                          </a:solidFill>
                          <a:effectLst/>
                          <a:latin typeface="Book Antiqua" panose="02040602050305030304" pitchFamily="18" charset="0"/>
                          <a:cs typeface="Arial" panose="020B0604020202020204" pitchFamily="34" charset="0"/>
                        </a:rPr>
                        <a:t>Visualizing</a:t>
                      </a:r>
                      <a:endParaRPr lang="en-US" sz="2000" b="1"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9850" marR="147955" algn="ctr">
                        <a:lnSpc>
                          <a:spcPct val="130000"/>
                        </a:lnSpc>
                        <a:spcBef>
                          <a:spcPts val="0"/>
                        </a:spcBef>
                        <a:spcAft>
                          <a:spcPts val="0"/>
                        </a:spcAft>
                      </a:pPr>
                      <a:r>
                        <a:rPr lang="en-US" sz="950" dirty="0">
                          <a:solidFill>
                            <a:schemeClr val="accent1">
                              <a:lumMod val="75000"/>
                            </a:schemeClr>
                          </a:solidFill>
                          <a:effectLst/>
                          <a:latin typeface="Book Antiqua" panose="02040602050305030304" pitchFamily="18" charset="0"/>
                          <a:cs typeface="Arial" panose="020B0604020202020204" pitchFamily="34" charset="0"/>
                        </a:rPr>
                        <a:t>Do you see clear, detailed pictures in your thoughts?</a:t>
                      </a:r>
                      <a:endParaRPr lang="en-US" sz="950"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835" marR="86995" algn="ctr">
                        <a:lnSpc>
                          <a:spcPct val="130000"/>
                        </a:lnSpc>
                        <a:spcBef>
                          <a:spcPts val="0"/>
                        </a:spcBef>
                        <a:spcAft>
                          <a:spcPts val="0"/>
                        </a:spcAft>
                      </a:pPr>
                      <a:r>
                        <a:rPr lang="en-US" sz="950" dirty="0">
                          <a:solidFill>
                            <a:schemeClr val="accent1">
                              <a:lumMod val="75000"/>
                            </a:schemeClr>
                          </a:solidFill>
                          <a:effectLst/>
                          <a:latin typeface="Book Antiqua" panose="02040602050305030304" pitchFamily="18" charset="0"/>
                          <a:cs typeface="Arial" panose="020B0604020202020204" pitchFamily="34" charset="0"/>
                        </a:rPr>
                        <a:t>Do you think in sounds and voices?</a:t>
                      </a:r>
                      <a:endParaRPr lang="en-US" sz="950"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835" marR="64770" algn="ctr">
                        <a:lnSpc>
                          <a:spcPct val="130000"/>
                        </a:lnSpc>
                        <a:spcBef>
                          <a:spcPts val="0"/>
                        </a:spcBef>
                        <a:spcAft>
                          <a:spcPts val="0"/>
                        </a:spcAft>
                      </a:pPr>
                      <a:r>
                        <a:rPr lang="en-US" sz="950" dirty="0">
                          <a:solidFill>
                            <a:schemeClr val="accent1">
                              <a:lumMod val="75000"/>
                            </a:schemeClr>
                          </a:solidFill>
                          <a:effectLst/>
                          <a:latin typeface="Book Antiqua" panose="02040602050305030304" pitchFamily="18" charset="0"/>
                          <a:cs typeface="Arial" panose="020B0604020202020204" pitchFamily="34" charset="0"/>
                        </a:rPr>
                        <a:t>Do the images you see in your thoughts involve movement?</a:t>
                      </a:r>
                      <a:endParaRPr lang="en-US" sz="950"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265168"/>
                  </a:ext>
                </a:extLst>
              </a:tr>
              <a:tr h="954633">
                <a:tc>
                  <a:txBody>
                    <a:bodyPr/>
                    <a:lstStyle/>
                    <a:p>
                      <a:pPr marL="73025" marR="0" indent="0" algn="ctr">
                        <a:lnSpc>
                          <a:spcPts val="1050"/>
                        </a:lnSpc>
                        <a:spcBef>
                          <a:spcPts val="0"/>
                        </a:spcBef>
                        <a:spcAft>
                          <a:spcPts val="0"/>
                        </a:spcAft>
                        <a:buFont typeface="+mj-lt"/>
                        <a:buNone/>
                      </a:pPr>
                      <a:r>
                        <a:rPr lang="en-US" sz="1400" b="1" dirty="0">
                          <a:solidFill>
                            <a:schemeClr val="accent1">
                              <a:lumMod val="75000"/>
                            </a:schemeClr>
                          </a:solidFill>
                          <a:effectLst/>
                          <a:latin typeface="Book Antiqua" panose="02040602050305030304" pitchFamily="18" charset="0"/>
                          <a:cs typeface="Arial" panose="020B0604020202020204" pitchFamily="34" charset="0"/>
                        </a:rPr>
                        <a:t>Talking</a:t>
                      </a:r>
                      <a:endParaRPr lang="en-US" sz="2000" b="1"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9850" marR="67310" algn="ctr">
                        <a:lnSpc>
                          <a:spcPct val="130000"/>
                        </a:lnSpc>
                        <a:spcBef>
                          <a:spcPts val="0"/>
                        </a:spcBef>
                        <a:spcAft>
                          <a:spcPts val="0"/>
                        </a:spcAft>
                      </a:pPr>
                      <a:r>
                        <a:rPr lang="en-US" sz="950" dirty="0">
                          <a:solidFill>
                            <a:schemeClr val="accent1">
                              <a:lumMod val="75000"/>
                            </a:schemeClr>
                          </a:solidFill>
                          <a:effectLst/>
                          <a:latin typeface="Book Antiqua" panose="02040602050305030304" pitchFamily="18" charset="0"/>
                          <a:cs typeface="Arial" panose="020B0604020202020204" pitchFamily="34" charset="0"/>
                        </a:rPr>
                        <a:t>Is it hard for you to listen for a long time? Do you often use words such as see, picture, and</a:t>
                      </a:r>
                      <a:r>
                        <a:rPr lang="en-US" sz="950" spc="-25" dirty="0">
                          <a:solidFill>
                            <a:schemeClr val="accent1">
                              <a:lumMod val="75000"/>
                            </a:schemeClr>
                          </a:solidFill>
                          <a:effectLst/>
                          <a:latin typeface="Book Antiqua" panose="02040602050305030304" pitchFamily="18" charset="0"/>
                          <a:cs typeface="Arial" panose="020B0604020202020204" pitchFamily="34" charset="0"/>
                        </a:rPr>
                        <a:t> </a:t>
                      </a:r>
                      <a:r>
                        <a:rPr lang="en-US" sz="950" dirty="0">
                          <a:solidFill>
                            <a:schemeClr val="accent1">
                              <a:lumMod val="75000"/>
                            </a:schemeClr>
                          </a:solidFill>
                          <a:effectLst/>
                          <a:latin typeface="Book Antiqua" panose="02040602050305030304" pitchFamily="18" charset="0"/>
                          <a:cs typeface="Arial" panose="020B0604020202020204" pitchFamily="34" charset="0"/>
                        </a:rPr>
                        <a:t>imagine?</a:t>
                      </a:r>
                      <a:endParaRPr lang="en-US" sz="950"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835" marR="68580" algn="ctr">
                        <a:lnSpc>
                          <a:spcPct val="130000"/>
                        </a:lnSpc>
                        <a:spcBef>
                          <a:spcPts val="0"/>
                        </a:spcBef>
                        <a:spcAft>
                          <a:spcPts val="0"/>
                        </a:spcAft>
                      </a:pPr>
                      <a:r>
                        <a:rPr lang="en-US" sz="950" dirty="0">
                          <a:solidFill>
                            <a:schemeClr val="accent1">
                              <a:lumMod val="75000"/>
                            </a:schemeClr>
                          </a:solidFill>
                          <a:effectLst/>
                          <a:latin typeface="Book Antiqua" panose="02040602050305030304" pitchFamily="18" charset="0"/>
                          <a:cs typeface="Arial" panose="020B0604020202020204" pitchFamily="34" charset="0"/>
                        </a:rPr>
                        <a:t>Do you enjoy listening? (Or, maybe, you’re impatient to talk?) Do you often use words such as say, hear, tune, and think?</a:t>
                      </a:r>
                      <a:endParaRPr lang="en-US" sz="950"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835" marR="46355" algn="ctr">
                        <a:lnSpc>
                          <a:spcPct val="130000"/>
                        </a:lnSpc>
                        <a:spcBef>
                          <a:spcPts val="0"/>
                        </a:spcBef>
                        <a:spcAft>
                          <a:spcPts val="0"/>
                        </a:spcAft>
                      </a:pPr>
                      <a:r>
                        <a:rPr lang="en-US" sz="950" dirty="0">
                          <a:solidFill>
                            <a:schemeClr val="accent1">
                              <a:lumMod val="75000"/>
                            </a:schemeClr>
                          </a:solidFill>
                          <a:effectLst/>
                          <a:latin typeface="Book Antiqua" panose="02040602050305030304" pitchFamily="18" charset="0"/>
                          <a:cs typeface="Arial" panose="020B0604020202020204" pitchFamily="34" charset="0"/>
                        </a:rPr>
                        <a:t>Do you like to gesture and talk with your hands? Do you often use words such as feel, touch, and</a:t>
                      </a:r>
                      <a:r>
                        <a:rPr lang="en-US" sz="950" spc="-40" dirty="0">
                          <a:solidFill>
                            <a:schemeClr val="accent1">
                              <a:lumMod val="75000"/>
                            </a:schemeClr>
                          </a:solidFill>
                          <a:effectLst/>
                          <a:latin typeface="Book Antiqua" panose="02040602050305030304" pitchFamily="18" charset="0"/>
                          <a:cs typeface="Arial" panose="020B0604020202020204" pitchFamily="34" charset="0"/>
                        </a:rPr>
                        <a:t> </a:t>
                      </a:r>
                      <a:r>
                        <a:rPr lang="en-US" sz="950" dirty="0">
                          <a:solidFill>
                            <a:schemeClr val="accent1">
                              <a:lumMod val="75000"/>
                            </a:schemeClr>
                          </a:solidFill>
                          <a:effectLst/>
                          <a:latin typeface="Book Antiqua" panose="02040602050305030304" pitchFamily="18" charset="0"/>
                          <a:cs typeface="Arial" panose="020B0604020202020204" pitchFamily="34" charset="0"/>
                        </a:rPr>
                        <a:t>hold?</a:t>
                      </a:r>
                      <a:endParaRPr lang="en-US" sz="950"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6095106"/>
                  </a:ext>
                </a:extLst>
              </a:tr>
              <a:tr h="934247">
                <a:tc>
                  <a:txBody>
                    <a:bodyPr/>
                    <a:lstStyle/>
                    <a:p>
                      <a:pPr marL="73025" marR="62230" indent="0" algn="ctr">
                        <a:lnSpc>
                          <a:spcPct val="107000"/>
                        </a:lnSpc>
                        <a:spcBef>
                          <a:spcPts val="0"/>
                        </a:spcBef>
                        <a:spcAft>
                          <a:spcPts val="0"/>
                        </a:spcAft>
                        <a:buFont typeface="+mj-lt"/>
                        <a:buNone/>
                      </a:pPr>
                      <a:r>
                        <a:rPr lang="en-US" sz="1400" b="1" dirty="0">
                          <a:solidFill>
                            <a:schemeClr val="accent1">
                              <a:lumMod val="75000"/>
                            </a:schemeClr>
                          </a:solidFill>
                          <a:effectLst/>
                          <a:latin typeface="Book Antiqua" panose="02040602050305030304" pitchFamily="18" charset="0"/>
                          <a:cs typeface="Arial" panose="020B0604020202020204" pitchFamily="34" charset="0"/>
                        </a:rPr>
                        <a:t>Contacting People</a:t>
                      </a:r>
                      <a:endParaRPr lang="en-US" sz="2000" b="1"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9850" marR="99060" algn="ctr">
                        <a:lnSpc>
                          <a:spcPct val="130000"/>
                        </a:lnSpc>
                        <a:spcBef>
                          <a:spcPts val="0"/>
                        </a:spcBef>
                        <a:spcAft>
                          <a:spcPts val="0"/>
                        </a:spcAft>
                      </a:pPr>
                      <a:r>
                        <a:rPr lang="en-US" sz="950" dirty="0">
                          <a:solidFill>
                            <a:schemeClr val="accent1">
                              <a:lumMod val="75000"/>
                            </a:schemeClr>
                          </a:solidFill>
                          <a:effectLst/>
                          <a:latin typeface="Book Antiqua" panose="02040602050305030304" pitchFamily="18" charset="0"/>
                          <a:cs typeface="Arial" panose="020B0604020202020204" pitchFamily="34" charset="0"/>
                        </a:rPr>
                        <a:t>Do you prefer direct, face‐ to‐face, personal meetings?</a:t>
                      </a:r>
                      <a:endParaRPr lang="en-US" sz="950"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835" marR="151765" algn="ctr">
                        <a:lnSpc>
                          <a:spcPct val="130000"/>
                        </a:lnSpc>
                        <a:spcBef>
                          <a:spcPts val="0"/>
                        </a:spcBef>
                        <a:spcAft>
                          <a:spcPts val="0"/>
                        </a:spcAft>
                      </a:pPr>
                      <a:r>
                        <a:rPr lang="en-US" sz="950" dirty="0">
                          <a:solidFill>
                            <a:schemeClr val="accent1">
                              <a:lumMod val="75000"/>
                            </a:schemeClr>
                          </a:solidFill>
                          <a:effectLst/>
                          <a:latin typeface="Book Antiqua" panose="02040602050305030304" pitchFamily="18" charset="0"/>
                          <a:cs typeface="Arial" panose="020B0604020202020204" pitchFamily="34" charset="0"/>
                        </a:rPr>
                        <a:t>Do you prefer the telephone for serious conversations?</a:t>
                      </a:r>
                      <a:endParaRPr lang="en-US" sz="950"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835" marR="79375" algn="ctr">
                        <a:lnSpc>
                          <a:spcPct val="130000"/>
                        </a:lnSpc>
                        <a:spcBef>
                          <a:spcPts val="0"/>
                        </a:spcBef>
                        <a:spcAft>
                          <a:spcPts val="0"/>
                        </a:spcAft>
                      </a:pPr>
                      <a:r>
                        <a:rPr lang="en-US" sz="950" dirty="0">
                          <a:solidFill>
                            <a:schemeClr val="accent1">
                              <a:lumMod val="75000"/>
                            </a:schemeClr>
                          </a:solidFill>
                          <a:effectLst/>
                          <a:latin typeface="Book Antiqua" panose="02040602050305030304" pitchFamily="18" charset="0"/>
                          <a:cs typeface="Arial" panose="020B0604020202020204" pitchFamily="34" charset="0"/>
                        </a:rPr>
                        <a:t>Do you prefer to talk while walking or participating in an activity?</a:t>
                      </a:r>
                      <a:endParaRPr lang="en-US" sz="950"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5240253"/>
                  </a:ext>
                </a:extLst>
              </a:tr>
              <a:tr h="954633">
                <a:tc>
                  <a:txBody>
                    <a:bodyPr/>
                    <a:lstStyle/>
                    <a:p>
                      <a:pPr marL="73025" marR="85725" indent="0" algn="ctr">
                        <a:lnSpc>
                          <a:spcPct val="107000"/>
                        </a:lnSpc>
                        <a:spcBef>
                          <a:spcPts val="0"/>
                        </a:spcBef>
                        <a:spcAft>
                          <a:spcPts val="0"/>
                        </a:spcAft>
                        <a:buFont typeface="+mj-lt"/>
                        <a:buNone/>
                      </a:pPr>
                      <a:r>
                        <a:rPr lang="en-US" sz="1400" b="1" dirty="0">
                          <a:solidFill>
                            <a:schemeClr val="accent1">
                              <a:lumMod val="75000"/>
                            </a:schemeClr>
                          </a:solidFill>
                          <a:effectLst/>
                          <a:latin typeface="Book Antiqua" panose="02040602050305030304" pitchFamily="18" charset="0"/>
                          <a:cs typeface="Arial" panose="020B0604020202020204" pitchFamily="34" charset="0"/>
                        </a:rPr>
                        <a:t>Meeting Someone Again</a:t>
                      </a:r>
                      <a:endParaRPr lang="en-US" sz="2000" b="1"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120" marR="180975" algn="ctr">
                        <a:lnSpc>
                          <a:spcPct val="130000"/>
                        </a:lnSpc>
                        <a:spcBef>
                          <a:spcPts val="0"/>
                        </a:spcBef>
                        <a:spcAft>
                          <a:spcPts val="0"/>
                        </a:spcAft>
                      </a:pPr>
                      <a:r>
                        <a:rPr lang="en-US" sz="950" dirty="0">
                          <a:solidFill>
                            <a:schemeClr val="accent1">
                              <a:lumMod val="75000"/>
                            </a:schemeClr>
                          </a:solidFill>
                          <a:effectLst/>
                          <a:latin typeface="Book Antiqua" panose="02040602050305030304" pitchFamily="18" charset="0"/>
                          <a:cs typeface="Arial" panose="020B0604020202020204" pitchFamily="34" charset="0"/>
                        </a:rPr>
                        <a:t>Do you forget names but remember faces? Can you usually remember where you met someone?</a:t>
                      </a:r>
                      <a:endParaRPr lang="en-US" sz="950"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8105" marR="151765" algn="ctr">
                        <a:lnSpc>
                          <a:spcPct val="130000"/>
                        </a:lnSpc>
                        <a:spcBef>
                          <a:spcPts val="0"/>
                        </a:spcBef>
                        <a:spcAft>
                          <a:spcPts val="0"/>
                        </a:spcAft>
                      </a:pPr>
                      <a:r>
                        <a:rPr lang="en-US" sz="950" dirty="0">
                          <a:solidFill>
                            <a:schemeClr val="accent1">
                              <a:lumMod val="75000"/>
                            </a:schemeClr>
                          </a:solidFill>
                          <a:effectLst/>
                          <a:latin typeface="Book Antiqua" panose="02040602050305030304" pitchFamily="18" charset="0"/>
                          <a:cs typeface="Arial" panose="020B0604020202020204" pitchFamily="34" charset="0"/>
                        </a:rPr>
                        <a:t>Do you tend to remember people’s names? Can you usually remember what you talked about?</a:t>
                      </a:r>
                      <a:endParaRPr lang="en-US" sz="950"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835" marR="184785" algn="ctr">
                        <a:lnSpc>
                          <a:spcPct val="130000"/>
                        </a:lnSpc>
                        <a:spcBef>
                          <a:spcPts val="0"/>
                        </a:spcBef>
                        <a:spcAft>
                          <a:spcPts val="0"/>
                        </a:spcAft>
                      </a:pPr>
                      <a:r>
                        <a:rPr lang="en-US" sz="950" dirty="0">
                          <a:solidFill>
                            <a:schemeClr val="accent1">
                              <a:lumMod val="75000"/>
                            </a:schemeClr>
                          </a:solidFill>
                          <a:effectLst/>
                          <a:latin typeface="Book Antiqua" panose="02040602050305030304" pitchFamily="18" charset="0"/>
                          <a:cs typeface="Arial" panose="020B0604020202020204" pitchFamily="34" charset="0"/>
                        </a:rPr>
                        <a:t>Do you tend to remember what you did together? Can you almost feel your time together?</a:t>
                      </a:r>
                      <a:endParaRPr lang="en-US" sz="950" dirty="0">
                        <a:solidFill>
                          <a:schemeClr val="accent1">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81013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1856937"/>
                  </a:ext>
                </a:extLst>
              </a:tr>
            </a:tbl>
          </a:graphicData>
        </a:graphic>
      </p:graphicFrame>
      <p:sp>
        <p:nvSpPr>
          <p:cNvPr id="12" name="TextBox 11">
            <a:extLst>
              <a:ext uri="{FF2B5EF4-FFF2-40B4-BE49-F238E27FC236}">
                <a16:creationId xmlns:a16="http://schemas.microsoft.com/office/drawing/2014/main" id="{64231A54-8683-42FC-C1F7-CF969EFB3D0B}"/>
              </a:ext>
            </a:extLst>
          </p:cNvPr>
          <p:cNvSpPr txBox="1"/>
          <p:nvPr/>
        </p:nvSpPr>
        <p:spPr>
          <a:xfrm>
            <a:off x="0" y="8856044"/>
            <a:ext cx="6858000"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Page 1 of 3</a:t>
            </a:r>
          </a:p>
        </p:txBody>
      </p:sp>
    </p:spTree>
    <p:extLst>
      <p:ext uri="{BB962C8B-B14F-4D97-AF65-F5344CB8AC3E}">
        <p14:creationId xmlns:p14="http://schemas.microsoft.com/office/powerpoint/2010/main" val="3674727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9E4B0E-D384-7F82-3009-94553A045BC1}"/>
              </a:ext>
            </a:extLst>
          </p:cNvPr>
          <p:cNvPicPr>
            <a:picLocks noChangeAspect="1"/>
          </p:cNvPicPr>
          <p:nvPr/>
        </p:nvPicPr>
        <p:blipFill>
          <a:blip r:embed="rId3"/>
          <a:stretch>
            <a:fillRect/>
          </a:stretch>
        </p:blipFill>
        <p:spPr>
          <a:xfrm>
            <a:off x="0" y="0"/>
            <a:ext cx="6858000" cy="9207855"/>
          </a:xfrm>
          <a:prstGeom prst="rect">
            <a:avLst/>
          </a:prstGeom>
        </p:spPr>
      </p:pic>
      <p:sp>
        <p:nvSpPr>
          <p:cNvPr id="2" name="Title 1">
            <a:extLst>
              <a:ext uri="{FF2B5EF4-FFF2-40B4-BE49-F238E27FC236}">
                <a16:creationId xmlns:a16="http://schemas.microsoft.com/office/drawing/2014/main" id="{8DFA32F5-4721-5F1F-C627-5D7692E94B4C}"/>
              </a:ext>
            </a:extLst>
          </p:cNvPr>
          <p:cNvSpPr>
            <a:spLocks noGrp="1"/>
          </p:cNvSpPr>
          <p:nvPr>
            <p:ph type="title" idx="4294967295"/>
          </p:nvPr>
        </p:nvSpPr>
        <p:spPr>
          <a:xfrm>
            <a:off x="471488" y="-1767417"/>
            <a:ext cx="5915025" cy="1767417"/>
          </a:xfrm>
        </p:spPr>
        <p:txBody>
          <a:bodyPr vert="horz" lIns="91440" tIns="45720" rIns="91440" bIns="45720" rtlCol="0" anchor="b">
            <a:normAutofit/>
          </a:bodyPr>
          <a:lstStyle/>
          <a:p>
            <a:r>
              <a:rPr lang="en-US" dirty="0"/>
              <a:t>Appendix 2 continued page 2 of 3</a:t>
            </a:r>
          </a:p>
        </p:txBody>
      </p:sp>
      <p:graphicFrame>
        <p:nvGraphicFramePr>
          <p:cNvPr id="5" name="Table 11" descr="Quiz continued">
            <a:extLst>
              <a:ext uri="{FF2B5EF4-FFF2-40B4-BE49-F238E27FC236}">
                <a16:creationId xmlns:a16="http://schemas.microsoft.com/office/drawing/2014/main" id="{5366048E-05BF-4808-9951-F824D3469E97}"/>
              </a:ext>
            </a:extLst>
          </p:cNvPr>
          <p:cNvGraphicFramePr>
            <a:graphicFrameLocks noGrp="1"/>
          </p:cNvGraphicFramePr>
          <p:nvPr>
            <p:extLst>
              <p:ext uri="{D42A27DB-BD31-4B8C-83A1-F6EECF244321}">
                <p14:modId xmlns:p14="http://schemas.microsoft.com/office/powerpoint/2010/main" val="1000698343"/>
              </p:ext>
            </p:extLst>
          </p:nvPr>
        </p:nvGraphicFramePr>
        <p:xfrm>
          <a:off x="300790" y="349930"/>
          <a:ext cx="6256420" cy="6872910"/>
        </p:xfrm>
        <a:graphic>
          <a:graphicData uri="http://schemas.openxmlformats.org/drawingml/2006/table">
            <a:tbl>
              <a:tblPr firstRow="1" bandRow="1">
                <a:tableStyleId>{5940675A-B579-460E-94D1-54222C63F5DA}</a:tableStyleId>
              </a:tblPr>
              <a:tblGrid>
                <a:gridCol w="1564105">
                  <a:extLst>
                    <a:ext uri="{9D8B030D-6E8A-4147-A177-3AD203B41FA5}">
                      <a16:colId xmlns:a16="http://schemas.microsoft.com/office/drawing/2014/main" val="191089661"/>
                    </a:ext>
                  </a:extLst>
                </a:gridCol>
                <a:gridCol w="1564105">
                  <a:extLst>
                    <a:ext uri="{9D8B030D-6E8A-4147-A177-3AD203B41FA5}">
                      <a16:colId xmlns:a16="http://schemas.microsoft.com/office/drawing/2014/main" val="2434758820"/>
                    </a:ext>
                  </a:extLst>
                </a:gridCol>
                <a:gridCol w="1564105">
                  <a:extLst>
                    <a:ext uri="{9D8B030D-6E8A-4147-A177-3AD203B41FA5}">
                      <a16:colId xmlns:a16="http://schemas.microsoft.com/office/drawing/2014/main" val="2508116113"/>
                    </a:ext>
                  </a:extLst>
                </a:gridCol>
                <a:gridCol w="1564105">
                  <a:extLst>
                    <a:ext uri="{9D8B030D-6E8A-4147-A177-3AD203B41FA5}">
                      <a16:colId xmlns:a16="http://schemas.microsoft.com/office/drawing/2014/main" val="751444809"/>
                    </a:ext>
                  </a:extLst>
                </a:gridCol>
              </a:tblGrid>
              <a:tr h="907370">
                <a:tc>
                  <a:txBody>
                    <a:bodyPr/>
                    <a:lstStyle/>
                    <a:p>
                      <a:pPr marL="73025" marR="0" algn="ctr">
                        <a:lnSpc>
                          <a:spcPts val="1050"/>
                        </a:lnSpc>
                        <a:spcBef>
                          <a:spcPts val="0"/>
                        </a:spcBef>
                        <a:spcAft>
                          <a:spcPts val="0"/>
                        </a:spcAft>
                      </a:pPr>
                      <a:r>
                        <a:rPr lang="en-US" sz="1400" b="1" dirty="0">
                          <a:solidFill>
                            <a:srgbClr val="205394"/>
                          </a:solidFill>
                          <a:effectLst/>
                          <a:latin typeface="Book Antiqua" panose="02040602050305030304" pitchFamily="18" charset="0"/>
                          <a:cs typeface="Arial" panose="020B0604020202020204" pitchFamily="34" charset="0"/>
                        </a:rPr>
                        <a:t>Relaxing</a:t>
                      </a:r>
                      <a:endParaRPr lang="en-US" sz="1400" b="1" dirty="0">
                        <a:solidFill>
                          <a:srgbClr val="205394"/>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81013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71120" marR="126365" algn="ctr">
                        <a:lnSpc>
                          <a:spcPct val="101000"/>
                        </a:lnSpc>
                        <a:spcBef>
                          <a:spcPts val="0"/>
                        </a:spcBef>
                        <a:spcAft>
                          <a:spcPts val="0"/>
                        </a:spcAft>
                      </a:pPr>
                      <a:r>
                        <a:rPr lang="en-US" sz="950" dirty="0">
                          <a:effectLst/>
                          <a:latin typeface="Book Antiqua" panose="02040602050305030304" pitchFamily="18" charset="0"/>
                          <a:cs typeface="Arial" panose="020B0604020202020204" pitchFamily="34" charset="0"/>
                        </a:rPr>
                        <a:t>Do you prefer to watch TV, see a play, go to a movie?</a:t>
                      </a:r>
                      <a:endParaRPr lang="en-US" sz="950" dirty="0">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78105" marR="122555" algn="ctr">
                        <a:lnSpc>
                          <a:spcPct val="100000"/>
                        </a:lnSpc>
                        <a:spcBef>
                          <a:spcPts val="0"/>
                        </a:spcBef>
                        <a:spcAft>
                          <a:spcPts val="0"/>
                        </a:spcAft>
                      </a:pPr>
                      <a:r>
                        <a:rPr lang="en-US" sz="950">
                          <a:effectLst/>
                          <a:latin typeface="Book Antiqua" panose="02040602050305030304" pitchFamily="18" charset="0"/>
                          <a:cs typeface="Arial" panose="020B0604020202020204" pitchFamily="34" charset="0"/>
                        </a:rPr>
                        <a:t>Do you prefer to listen to the radio, play music, read, talk with a friend?</a:t>
                      </a:r>
                      <a:endParaRPr lang="en-US" sz="950">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75565" marR="127000" algn="ctr">
                        <a:lnSpc>
                          <a:spcPct val="100000"/>
                        </a:lnSpc>
                        <a:spcBef>
                          <a:spcPts val="0"/>
                        </a:spcBef>
                        <a:spcAft>
                          <a:spcPts val="0"/>
                        </a:spcAft>
                      </a:pPr>
                      <a:r>
                        <a:rPr lang="en-US" sz="950" dirty="0">
                          <a:effectLst/>
                          <a:latin typeface="Book Antiqua" panose="02040602050305030304" pitchFamily="18" charset="0"/>
                          <a:cs typeface="Arial" panose="020B0604020202020204" pitchFamily="34" charset="0"/>
                        </a:rPr>
                        <a:t>Do you prefer to play sports, make crafts, build something with your hands?</a:t>
                      </a:r>
                      <a:endParaRPr lang="en-US" sz="950" dirty="0">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1118051"/>
                  </a:ext>
                </a:extLst>
              </a:tr>
              <a:tr h="809072">
                <a:tc>
                  <a:txBody>
                    <a:bodyPr/>
                    <a:lstStyle/>
                    <a:p>
                      <a:pPr marL="73025" marR="0" algn="ctr">
                        <a:lnSpc>
                          <a:spcPct val="107000"/>
                        </a:lnSpc>
                        <a:spcBef>
                          <a:spcPts val="45"/>
                        </a:spcBef>
                        <a:spcAft>
                          <a:spcPts val="0"/>
                        </a:spcAft>
                      </a:pPr>
                      <a:r>
                        <a:rPr lang="en-US" sz="1400" b="1" dirty="0">
                          <a:solidFill>
                            <a:srgbClr val="205394"/>
                          </a:solidFill>
                          <a:effectLst/>
                          <a:latin typeface="Book Antiqua" panose="02040602050305030304" pitchFamily="18" charset="0"/>
                          <a:cs typeface="Arial" panose="020B0604020202020204" pitchFamily="34" charset="0"/>
                        </a:rPr>
                        <a:t>Reading</a:t>
                      </a:r>
                      <a:endParaRPr lang="en-US" sz="1400" b="1" dirty="0">
                        <a:solidFill>
                          <a:srgbClr val="205394"/>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63500" marR="253365" indent="6350" algn="ctr">
                        <a:lnSpc>
                          <a:spcPct val="107000"/>
                        </a:lnSpc>
                        <a:spcBef>
                          <a:spcPts val="45"/>
                        </a:spcBef>
                        <a:spcAft>
                          <a:spcPts val="0"/>
                        </a:spcAft>
                      </a:pPr>
                      <a:r>
                        <a:rPr lang="en-US" sz="950" dirty="0">
                          <a:effectLst/>
                          <a:latin typeface="Book Antiqua" panose="02040602050305030304" pitchFamily="18" charset="0"/>
                          <a:cs typeface="Arial" panose="020B0604020202020204" pitchFamily="34" charset="0"/>
                        </a:rPr>
                        <a:t>Do you like descriptive scenes? Do you pause to imagine the storyline?</a:t>
                      </a:r>
                      <a:endParaRPr lang="en-US" sz="950" dirty="0">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78105" marR="42545" algn="ctr">
                        <a:lnSpc>
                          <a:spcPct val="107000"/>
                        </a:lnSpc>
                        <a:spcBef>
                          <a:spcPts val="45"/>
                        </a:spcBef>
                        <a:spcAft>
                          <a:spcPts val="0"/>
                        </a:spcAft>
                      </a:pPr>
                      <a:r>
                        <a:rPr lang="en-US" sz="950">
                          <a:effectLst/>
                          <a:latin typeface="Book Antiqua" panose="02040602050305030304" pitchFamily="18" charset="0"/>
                          <a:cs typeface="Arial" panose="020B0604020202020204" pitchFamily="34" charset="0"/>
                        </a:rPr>
                        <a:t>Do you enjoy the conversation most? Can you “hear” the characters talk?</a:t>
                      </a:r>
                      <a:endParaRPr lang="en-US" sz="950">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75565" marR="129540" algn="ctr">
                        <a:lnSpc>
                          <a:spcPct val="107000"/>
                        </a:lnSpc>
                        <a:spcBef>
                          <a:spcPts val="45"/>
                        </a:spcBef>
                        <a:spcAft>
                          <a:spcPts val="0"/>
                        </a:spcAft>
                      </a:pPr>
                      <a:r>
                        <a:rPr lang="en-US" sz="950" dirty="0">
                          <a:effectLst/>
                          <a:latin typeface="Book Antiqua" panose="02040602050305030304" pitchFamily="18" charset="0"/>
                          <a:cs typeface="Arial" panose="020B0604020202020204" pitchFamily="34" charset="0"/>
                        </a:rPr>
                        <a:t>Do you prefer action stories? (Or, maybe don’t even enjoy reading for pleasure?)</a:t>
                      </a:r>
                      <a:endParaRPr lang="en-US" sz="950" dirty="0">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265168"/>
                  </a:ext>
                </a:extLst>
              </a:tr>
              <a:tr h="1008323">
                <a:tc>
                  <a:txBody>
                    <a:bodyPr/>
                    <a:lstStyle/>
                    <a:p>
                      <a:pPr marL="73025" marR="0" algn="ctr">
                        <a:lnSpc>
                          <a:spcPct val="107000"/>
                        </a:lnSpc>
                        <a:spcBef>
                          <a:spcPts val="20"/>
                        </a:spcBef>
                        <a:spcAft>
                          <a:spcPts val="0"/>
                        </a:spcAft>
                      </a:pPr>
                      <a:r>
                        <a:rPr lang="en-US" sz="1400" b="1" dirty="0">
                          <a:solidFill>
                            <a:srgbClr val="205394"/>
                          </a:solidFill>
                          <a:effectLst/>
                          <a:latin typeface="Book Antiqua" panose="02040602050305030304" pitchFamily="18" charset="0"/>
                          <a:cs typeface="Arial" panose="020B0604020202020204" pitchFamily="34" charset="0"/>
                        </a:rPr>
                        <a:t>Spelling</a:t>
                      </a:r>
                      <a:endParaRPr lang="en-US" sz="1400" b="1" dirty="0">
                        <a:solidFill>
                          <a:srgbClr val="205394"/>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69850" marR="101600" algn="ctr">
                        <a:lnSpc>
                          <a:spcPct val="107000"/>
                        </a:lnSpc>
                        <a:spcBef>
                          <a:spcPts val="20"/>
                        </a:spcBef>
                        <a:spcAft>
                          <a:spcPts val="0"/>
                        </a:spcAft>
                      </a:pPr>
                      <a:r>
                        <a:rPr lang="en-US" sz="950" dirty="0">
                          <a:effectLst/>
                          <a:latin typeface="Book Antiqua" panose="02040602050305030304" pitchFamily="18" charset="0"/>
                          <a:cs typeface="Arial" panose="020B0604020202020204" pitchFamily="34" charset="0"/>
                        </a:rPr>
                        <a:t>Do you try to see the word in your mind? Do you imagine what it would look like on paper?</a:t>
                      </a:r>
                      <a:endParaRPr lang="en-US" sz="950" dirty="0">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76835" marR="45720" algn="ctr">
                        <a:lnSpc>
                          <a:spcPct val="107000"/>
                        </a:lnSpc>
                        <a:spcBef>
                          <a:spcPts val="20"/>
                        </a:spcBef>
                        <a:spcAft>
                          <a:spcPts val="0"/>
                        </a:spcAft>
                      </a:pPr>
                      <a:r>
                        <a:rPr lang="en-US" sz="950" dirty="0">
                          <a:effectLst/>
                          <a:latin typeface="Book Antiqua" panose="02040602050305030304" pitchFamily="18" charset="0"/>
                          <a:cs typeface="Arial" panose="020B0604020202020204" pitchFamily="34" charset="0"/>
                        </a:rPr>
                        <a:t>Do you use a phonetics and spelling rules to sound out the word? Do you hear it in your thoughts or say it aloud?</a:t>
                      </a:r>
                      <a:endParaRPr lang="en-US" sz="950" dirty="0">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76835" marR="120650" algn="ctr">
                        <a:lnSpc>
                          <a:spcPct val="107000"/>
                        </a:lnSpc>
                        <a:spcBef>
                          <a:spcPts val="20"/>
                        </a:spcBef>
                        <a:spcAft>
                          <a:spcPts val="0"/>
                        </a:spcAft>
                      </a:pPr>
                      <a:r>
                        <a:rPr lang="en-US" sz="950" dirty="0">
                          <a:effectLst/>
                          <a:latin typeface="Book Antiqua" panose="02040602050305030304" pitchFamily="18" charset="0"/>
                          <a:cs typeface="Arial" panose="020B0604020202020204" pitchFamily="34" charset="0"/>
                        </a:rPr>
                        <a:t>Do you write down the word to find out if it feels right? Maybe you run your finger over it or type it out?</a:t>
                      </a:r>
                      <a:endParaRPr lang="en-US" sz="950" dirty="0">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6095106"/>
                  </a:ext>
                </a:extLst>
              </a:tr>
              <a:tr h="1257662">
                <a:tc>
                  <a:txBody>
                    <a:bodyPr/>
                    <a:lstStyle/>
                    <a:p>
                      <a:pPr marL="73025" marR="62230" indent="0" algn="ctr">
                        <a:lnSpc>
                          <a:spcPct val="107000"/>
                        </a:lnSpc>
                        <a:spcBef>
                          <a:spcPts val="0"/>
                        </a:spcBef>
                        <a:spcAft>
                          <a:spcPts val="0"/>
                        </a:spcAft>
                        <a:buFont typeface="+mj-lt"/>
                        <a:buNone/>
                      </a:pPr>
                      <a:r>
                        <a:rPr lang="en-US" sz="1400" b="1" dirty="0">
                          <a:solidFill>
                            <a:srgbClr val="205394"/>
                          </a:solidFill>
                          <a:effectLst/>
                          <a:latin typeface="Book Antiqua" panose="02040602050305030304" pitchFamily="18" charset="0"/>
                          <a:ea typeface="Calibri" panose="020F0502020204030204" pitchFamily="34" charset="0"/>
                          <a:cs typeface="Arial" panose="020B0604020202020204" pitchFamily="34" charset="0"/>
                        </a:rPr>
                        <a:t>Doing Something New at Work</a:t>
                      </a:r>
                    </a:p>
                  </a:txBody>
                  <a:tcPr marL="0" marR="0" marT="0" marB="0" anchor="ctr">
                    <a:lnL w="12700" cap="flat" cmpd="sng" algn="ctr">
                      <a:noFill/>
                      <a:prstDash val="solid"/>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73025" marR="128905" algn="ctr">
                        <a:lnSpc>
                          <a:spcPct val="107000"/>
                        </a:lnSpc>
                        <a:spcBef>
                          <a:spcPts val="0"/>
                        </a:spcBef>
                        <a:spcAft>
                          <a:spcPts val="0"/>
                        </a:spcAft>
                      </a:pPr>
                      <a:r>
                        <a:rPr lang="en-US" sz="950" dirty="0">
                          <a:effectLst/>
                          <a:latin typeface="Book Antiqua" panose="02040602050305030304" pitchFamily="18" charset="0"/>
                          <a:ea typeface="Calibri" panose="020F0502020204030204" pitchFamily="34" charset="0"/>
                          <a:cs typeface="Arial" panose="020B0604020202020204" pitchFamily="34" charset="0"/>
                        </a:rPr>
                        <a:t>Do you like to see demonstrations, diagrams, and flow charts? Do you seek out pictures or diagrams?</a:t>
                      </a: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76200" marR="64770" algn="ctr">
                        <a:lnSpc>
                          <a:spcPct val="107000"/>
                        </a:lnSpc>
                        <a:spcBef>
                          <a:spcPts val="0"/>
                        </a:spcBef>
                        <a:spcAft>
                          <a:spcPts val="0"/>
                        </a:spcAft>
                      </a:pPr>
                      <a:r>
                        <a:rPr lang="en-US" sz="950" dirty="0">
                          <a:effectLst/>
                          <a:latin typeface="Book Antiqua" panose="02040602050305030304" pitchFamily="18" charset="0"/>
                          <a:ea typeface="Calibri" panose="020F0502020204030204" pitchFamily="34" charset="0"/>
                          <a:cs typeface="Arial" panose="020B0604020202020204" pitchFamily="34" charset="0"/>
                        </a:rPr>
                        <a:t>Do you find verbal and written instructions helpful? Do you like talking it over? Do you ask a friend or someone sitting next to you?</a:t>
                      </a: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75565" marR="66675" algn="ctr">
                        <a:lnSpc>
                          <a:spcPct val="107000"/>
                        </a:lnSpc>
                        <a:spcBef>
                          <a:spcPts val="0"/>
                        </a:spcBef>
                        <a:spcAft>
                          <a:spcPts val="0"/>
                        </a:spcAft>
                      </a:pPr>
                      <a:r>
                        <a:rPr lang="en-US" sz="950" dirty="0">
                          <a:effectLst/>
                          <a:latin typeface="Book Antiqua" panose="02040602050305030304" pitchFamily="18" charset="0"/>
                          <a:ea typeface="Calibri" panose="020F0502020204030204" pitchFamily="34" charset="0"/>
                          <a:cs typeface="Arial" panose="020B0604020202020204" pitchFamily="34" charset="0"/>
                        </a:rPr>
                        <a:t>Do you prefer to jump right in and try it? Do you keep trying? Do you try different ways?</a:t>
                      </a:r>
                    </a:p>
                  </a:txBody>
                  <a:tcPr marL="0" marR="0" marT="0" marB="0" anchor="ctr">
                    <a:lnL w="12700" cap="flat" cmpd="sng" algn="ctr">
                      <a:solidFill>
                        <a:srgbClr val="81013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5240253"/>
                  </a:ext>
                </a:extLst>
              </a:tr>
              <a:tr h="619997">
                <a:tc>
                  <a:txBody>
                    <a:bodyPr/>
                    <a:lstStyle/>
                    <a:p>
                      <a:pPr marL="73025" marR="85725" indent="0" algn="ctr">
                        <a:lnSpc>
                          <a:spcPct val="107000"/>
                        </a:lnSpc>
                        <a:spcBef>
                          <a:spcPts val="0"/>
                        </a:spcBef>
                        <a:spcAft>
                          <a:spcPts val="0"/>
                        </a:spcAft>
                        <a:buFont typeface="+mj-lt"/>
                        <a:buNone/>
                      </a:pPr>
                      <a:r>
                        <a:rPr lang="en-US" sz="1400" b="1" dirty="0">
                          <a:solidFill>
                            <a:srgbClr val="205394"/>
                          </a:solidFill>
                          <a:effectLst/>
                          <a:latin typeface="Book Antiqua" panose="02040602050305030304" pitchFamily="18" charset="0"/>
                          <a:ea typeface="Calibri" panose="020F0502020204030204" pitchFamily="34" charset="0"/>
                          <a:cs typeface="Arial" panose="020B0604020202020204" pitchFamily="34" charset="0"/>
                        </a:rPr>
                        <a:t>Putting Something Together</a:t>
                      </a:r>
                    </a:p>
                  </a:txBody>
                  <a:tcPr marL="0" marR="0" marT="0" marB="0" anchor="ctr">
                    <a:lnL w="12700" cap="flat" cmpd="sng" algn="ctr">
                      <a:noFill/>
                      <a:prstDash val="solid"/>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73025" marR="179070" algn="ctr">
                        <a:lnSpc>
                          <a:spcPct val="100000"/>
                        </a:lnSpc>
                        <a:spcBef>
                          <a:spcPts val="0"/>
                        </a:spcBef>
                        <a:spcAft>
                          <a:spcPts val="0"/>
                        </a:spcAft>
                      </a:pPr>
                      <a:r>
                        <a:rPr lang="en-US" sz="950" dirty="0">
                          <a:effectLst/>
                          <a:latin typeface="Book Antiqua" panose="02040602050305030304" pitchFamily="18" charset="0"/>
                          <a:ea typeface="Calibri" panose="020F0502020204030204" pitchFamily="34" charset="0"/>
                          <a:cs typeface="Arial" panose="020B0604020202020204" pitchFamily="34" charset="0"/>
                        </a:rPr>
                        <a:t>Do you look at the picture and then, maybe, read the directions?</a:t>
                      </a: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76200" marR="79375" algn="ctr">
                        <a:lnSpc>
                          <a:spcPct val="107000"/>
                        </a:lnSpc>
                        <a:spcBef>
                          <a:spcPts val="0"/>
                        </a:spcBef>
                        <a:spcAft>
                          <a:spcPts val="0"/>
                        </a:spcAft>
                      </a:pPr>
                      <a:r>
                        <a:rPr lang="en-US" sz="950" dirty="0">
                          <a:effectLst/>
                          <a:latin typeface="Book Antiqua" panose="02040602050305030304" pitchFamily="18" charset="0"/>
                          <a:ea typeface="Calibri" panose="020F0502020204030204" pitchFamily="34" charset="0"/>
                          <a:cs typeface="Arial" panose="020B0604020202020204" pitchFamily="34" charset="0"/>
                        </a:rPr>
                        <a:t>Do you like reading or talking with someone about it? Do you find yourself talking aloud as you work?</a:t>
                      </a: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75565" marR="93345" algn="ctr">
                        <a:lnSpc>
                          <a:spcPct val="100000"/>
                        </a:lnSpc>
                        <a:spcBef>
                          <a:spcPts val="0"/>
                        </a:spcBef>
                        <a:spcAft>
                          <a:spcPts val="0"/>
                        </a:spcAft>
                      </a:pPr>
                      <a:r>
                        <a:rPr lang="en-US" sz="950">
                          <a:effectLst/>
                          <a:latin typeface="Book Antiqua" panose="02040602050305030304" pitchFamily="18" charset="0"/>
                          <a:ea typeface="Calibri" panose="020F0502020204030204" pitchFamily="34" charset="0"/>
                          <a:cs typeface="Arial" panose="020B0604020202020204" pitchFamily="34" charset="0"/>
                        </a:rPr>
                        <a:t>Do you usually ignore the directions and figure it out as you go along?</a:t>
                      </a:r>
                    </a:p>
                  </a:txBody>
                  <a:tcPr marL="0" marR="0" marT="0" marB="0" anchor="ctr">
                    <a:lnL w="12700" cap="flat" cmpd="sng" algn="ctr">
                      <a:solidFill>
                        <a:srgbClr val="81013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1856937"/>
                  </a:ext>
                </a:extLst>
              </a:tr>
              <a:tr h="642677">
                <a:tc>
                  <a:txBody>
                    <a:bodyPr/>
                    <a:lstStyle/>
                    <a:p>
                      <a:pPr marL="73025" marR="85725" indent="0" algn="ctr">
                        <a:lnSpc>
                          <a:spcPct val="107000"/>
                        </a:lnSpc>
                        <a:spcBef>
                          <a:spcPts val="0"/>
                        </a:spcBef>
                        <a:spcAft>
                          <a:spcPts val="0"/>
                        </a:spcAft>
                        <a:buFont typeface="+mj-lt"/>
                        <a:buNone/>
                      </a:pPr>
                      <a:r>
                        <a:rPr lang="en-US" sz="1400" b="1" dirty="0">
                          <a:solidFill>
                            <a:srgbClr val="205394"/>
                          </a:solidFill>
                          <a:effectLst/>
                          <a:latin typeface="Book Antiqua" panose="02040602050305030304" pitchFamily="18" charset="0"/>
                          <a:ea typeface="Calibri" panose="020F0502020204030204" pitchFamily="34" charset="0"/>
                          <a:cs typeface="Arial" panose="020B0604020202020204" pitchFamily="34" charset="0"/>
                        </a:rPr>
                        <a:t>Interpreting Mood</a:t>
                      </a:r>
                    </a:p>
                  </a:txBody>
                  <a:tcPr marL="0" marR="0" marT="0" marB="0" anchor="ctr">
                    <a:lnL w="12700" cap="flat" cmpd="sng" algn="ctr">
                      <a:noFill/>
                      <a:prstDash val="solid"/>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73025" marR="86995" algn="ctr">
                        <a:lnSpc>
                          <a:spcPct val="101000"/>
                        </a:lnSpc>
                        <a:spcBef>
                          <a:spcPts val="0"/>
                        </a:spcBef>
                        <a:spcAft>
                          <a:spcPts val="0"/>
                        </a:spcAft>
                      </a:pPr>
                      <a:r>
                        <a:rPr lang="en-US" sz="950" dirty="0">
                          <a:effectLst/>
                          <a:latin typeface="Book Antiqua" panose="02040602050305030304" pitchFamily="18" charset="0"/>
                          <a:ea typeface="Calibri" panose="020F0502020204030204" pitchFamily="34" charset="0"/>
                          <a:cs typeface="Arial" panose="020B0604020202020204" pitchFamily="34" charset="0"/>
                        </a:rPr>
                        <a:t>Do you mostly look at facial expressions?</a:t>
                      </a: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7800" marR="211455" indent="0" algn="ctr">
                        <a:lnSpc>
                          <a:spcPct val="101000"/>
                        </a:lnSpc>
                        <a:spcBef>
                          <a:spcPts val="0"/>
                        </a:spcBef>
                        <a:spcAft>
                          <a:spcPts val="0"/>
                        </a:spcAft>
                      </a:pPr>
                      <a:r>
                        <a:rPr lang="en-US" sz="950" dirty="0">
                          <a:effectLst/>
                          <a:latin typeface="Book Antiqua" panose="02040602050305030304" pitchFamily="18" charset="0"/>
                          <a:ea typeface="Calibri" panose="020F0502020204030204" pitchFamily="34" charset="0"/>
                          <a:cs typeface="Arial" panose="020B0604020202020204" pitchFamily="34" charset="0"/>
                        </a:rPr>
                        <a:t>Do you listen to the tone of voice?</a:t>
                      </a: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292100" marR="420370" indent="0" algn="ctr">
                        <a:lnSpc>
                          <a:spcPct val="101000"/>
                        </a:lnSpc>
                        <a:spcBef>
                          <a:spcPts val="0"/>
                        </a:spcBef>
                        <a:spcAft>
                          <a:spcPts val="0"/>
                        </a:spcAft>
                      </a:pPr>
                      <a:r>
                        <a:rPr lang="en-US" sz="950" dirty="0">
                          <a:effectLst/>
                          <a:latin typeface="Book Antiqua" panose="02040602050305030304" pitchFamily="18" charset="0"/>
                          <a:ea typeface="Calibri" panose="020F0502020204030204" pitchFamily="34" charset="0"/>
                          <a:cs typeface="Arial" panose="020B0604020202020204" pitchFamily="34" charset="0"/>
                        </a:rPr>
                        <a:t>Do you watch for body language?</a:t>
                      </a:r>
                    </a:p>
                  </a:txBody>
                  <a:tcPr marL="0" marR="0" marT="0" marB="0" anchor="ctr">
                    <a:lnL w="12700" cap="flat" cmpd="sng" algn="ctr">
                      <a:solidFill>
                        <a:srgbClr val="81013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6770483"/>
                  </a:ext>
                </a:extLst>
              </a:tr>
              <a:tr h="517070">
                <a:tc>
                  <a:txBody>
                    <a:bodyPr/>
                    <a:lstStyle/>
                    <a:p>
                      <a:pPr marL="73025" marR="85725" indent="0" algn="ctr">
                        <a:lnSpc>
                          <a:spcPct val="107000"/>
                        </a:lnSpc>
                        <a:spcBef>
                          <a:spcPts val="0"/>
                        </a:spcBef>
                        <a:spcAft>
                          <a:spcPts val="0"/>
                        </a:spcAft>
                        <a:buFont typeface="+mj-lt"/>
                        <a:buNone/>
                      </a:pPr>
                      <a:r>
                        <a:rPr lang="en-US" sz="1400" b="1" dirty="0">
                          <a:solidFill>
                            <a:srgbClr val="205394"/>
                          </a:solidFill>
                          <a:effectLst/>
                          <a:latin typeface="Book Antiqua" panose="02040602050305030304" pitchFamily="18" charset="0"/>
                          <a:ea typeface="Calibri" panose="020F0502020204030204" pitchFamily="34" charset="0"/>
                          <a:cs typeface="Arial" panose="020B0604020202020204" pitchFamily="34" charset="0"/>
                        </a:rPr>
                        <a:t>Teaching People</a:t>
                      </a:r>
                    </a:p>
                  </a:txBody>
                  <a:tcPr marL="0" marR="0" marT="0" marB="0" anchor="ctr">
                    <a:lnL w="12700" cap="flat" cmpd="sng" algn="ctr">
                      <a:noFill/>
                      <a:prstDash val="solid"/>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92100" marR="346075" indent="0" algn="ctr">
                        <a:lnSpc>
                          <a:spcPct val="107000"/>
                        </a:lnSpc>
                        <a:spcBef>
                          <a:spcPts val="0"/>
                        </a:spcBef>
                        <a:spcAft>
                          <a:spcPts val="0"/>
                        </a:spcAft>
                      </a:pPr>
                      <a:r>
                        <a:rPr lang="en-US" sz="950" dirty="0">
                          <a:effectLst/>
                          <a:latin typeface="Book Antiqua" panose="02040602050305030304" pitchFamily="18" charset="0"/>
                          <a:ea typeface="Calibri" panose="020F0502020204030204" pitchFamily="34" charset="0"/>
                          <a:cs typeface="Arial" panose="020B0604020202020204" pitchFamily="34" charset="0"/>
                        </a:rPr>
                        <a:t>Do you prefer to show them?</a:t>
                      </a: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7800" marR="216535" indent="0" algn="ctr">
                        <a:lnSpc>
                          <a:spcPct val="107000"/>
                        </a:lnSpc>
                        <a:spcBef>
                          <a:spcPts val="0"/>
                        </a:spcBef>
                        <a:spcAft>
                          <a:spcPts val="0"/>
                        </a:spcAft>
                      </a:pPr>
                      <a:r>
                        <a:rPr lang="en-US" sz="950" dirty="0">
                          <a:effectLst/>
                          <a:latin typeface="Book Antiqua" panose="02040602050305030304" pitchFamily="18" charset="0"/>
                          <a:ea typeface="Calibri" panose="020F0502020204030204" pitchFamily="34" charset="0"/>
                          <a:cs typeface="Arial" panose="020B0604020202020204" pitchFamily="34" charset="0"/>
                        </a:rPr>
                        <a:t>Do you prefer to tell them? Write it out?</a:t>
                      </a:r>
                    </a:p>
                  </a:txBody>
                  <a:tcPr marL="0" marR="0" marT="0" marB="0" anchor="ctr">
                    <a:lnL w="12700" cap="flat" cmpd="sng" algn="ctr">
                      <a:solidFill>
                        <a:srgbClr val="810131"/>
                      </a:solidFill>
                      <a:prstDash val="sysDot"/>
                      <a:round/>
                      <a:headEnd type="none" w="med" len="med"/>
                      <a:tailEnd type="none" w="med" len="med"/>
                    </a:lnL>
                    <a:lnR w="12700" cap="flat" cmpd="sng" algn="ctr">
                      <a:solidFill>
                        <a:srgbClr val="810131"/>
                      </a:solidFill>
                      <a:prstDash val="sysDot"/>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5565" marR="0" algn="ctr" defTabSz="688975">
                        <a:lnSpc>
                          <a:spcPts val="1045"/>
                        </a:lnSpc>
                        <a:spcBef>
                          <a:spcPts val="0"/>
                        </a:spcBef>
                        <a:spcAft>
                          <a:spcPts val="0"/>
                        </a:spcAft>
                        <a:tabLst>
                          <a:tab pos="57150" algn="l"/>
                        </a:tabLst>
                      </a:pPr>
                      <a:r>
                        <a:rPr lang="en-US" sz="950" dirty="0">
                          <a:effectLst/>
                          <a:latin typeface="Book Antiqua" panose="02040602050305030304" pitchFamily="18" charset="0"/>
                          <a:ea typeface="Calibri" panose="020F0502020204030204" pitchFamily="34" charset="0"/>
                          <a:cs typeface="Arial" panose="020B0604020202020204" pitchFamily="34" charset="0"/>
                        </a:rPr>
                        <a:t>Do you demonstrate how it’s done? Ask them to try it?</a:t>
                      </a:r>
                    </a:p>
                  </a:txBody>
                  <a:tcPr marL="0" marT="0" marB="0" anchor="ctr">
                    <a:lnL w="12700" cap="flat" cmpd="sng" algn="ctr">
                      <a:solidFill>
                        <a:srgbClr val="81013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rgbClr val="810131"/>
                      </a:solidFill>
                      <a:prstDash val="sysDot"/>
                      <a:round/>
                      <a:headEnd type="none" w="med" len="med"/>
                      <a:tailEnd type="none" w="med" len="med"/>
                    </a:lnT>
                    <a:lnB w="12700" cap="flat" cmpd="sng" algn="ctr">
                      <a:solidFill>
                        <a:srgbClr val="8101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5955083"/>
                  </a:ext>
                </a:extLst>
              </a:tr>
              <a:tr h="517070">
                <a:tc>
                  <a:txBody>
                    <a:bodyPr/>
                    <a:lstStyle/>
                    <a:p>
                      <a:pPr marL="73025" marR="85725" indent="0" algn="ctr">
                        <a:lnSpc>
                          <a:spcPct val="107000"/>
                        </a:lnSpc>
                        <a:spcBef>
                          <a:spcPts val="0"/>
                        </a:spcBef>
                        <a:spcAft>
                          <a:spcPts val="0"/>
                        </a:spcAft>
                        <a:buFont typeface="+mj-lt"/>
                        <a:buNone/>
                      </a:pPr>
                      <a:r>
                        <a:rPr lang="en-US" sz="1400" b="1" dirty="0">
                          <a:solidFill>
                            <a:srgbClr val="205394"/>
                          </a:solidFill>
                          <a:effectLst/>
                          <a:latin typeface="Book Antiqua" panose="02040602050305030304" pitchFamily="18" charset="0"/>
                          <a:ea typeface="Calibri" panose="020F0502020204030204" pitchFamily="34" charset="0"/>
                          <a:cs typeface="Arial" panose="020B0604020202020204" pitchFamily="34" charset="0"/>
                        </a:rPr>
                        <a:t>TOTAL</a:t>
                      </a:r>
                    </a:p>
                  </a:txBody>
                  <a:tcPr marL="0" marR="0" marT="0" marB="0" anchor="ctr">
                    <a:lnL w="12700" cap="flat" cmpd="sng" algn="ctr">
                      <a:noFill/>
                      <a:prstDash val="solid"/>
                      <a:round/>
                      <a:headEnd type="none" w="med" len="med"/>
                      <a:tailEnd type="none" w="med" len="med"/>
                    </a:lnL>
                    <a:lnR w="12700" cap="flat" cmpd="sng" algn="ctr">
                      <a:solidFill>
                        <a:srgbClr val="810131"/>
                      </a:solidFill>
                      <a:prstDash val="solid"/>
                      <a:round/>
                      <a:headEnd type="none" w="med" len="med"/>
                      <a:tailEnd type="none" w="med" len="med"/>
                    </a:lnR>
                    <a:lnT w="12700" cap="flat" cmpd="sng" algn="ctr">
                      <a:solidFill>
                        <a:srgbClr val="810131"/>
                      </a:solidFill>
                      <a:prstDash val="solid"/>
                      <a:round/>
                      <a:headEnd type="none" w="med" len="med"/>
                      <a:tailEnd type="none" w="med" len="med"/>
                    </a:lnT>
                    <a:lnB w="12700" cap="flat" cmpd="sng" algn="ctr">
                      <a:solidFill>
                        <a:srgbClr val="8101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92100" marR="346075" indent="0" algn="ctr">
                        <a:lnSpc>
                          <a:spcPct val="107000"/>
                        </a:lnSpc>
                        <a:spcBef>
                          <a:spcPts val="0"/>
                        </a:spcBef>
                        <a:spcAft>
                          <a:spcPts val="0"/>
                        </a:spcAft>
                      </a:pPr>
                      <a:endParaRPr lang="en-US" sz="1000" dirty="0">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olid"/>
                      <a:round/>
                      <a:headEnd type="none" w="med" len="med"/>
                      <a:tailEnd type="none" w="med" len="med"/>
                    </a:lnL>
                    <a:lnR w="12700" cap="flat" cmpd="sng" algn="ctr">
                      <a:solidFill>
                        <a:srgbClr val="810131"/>
                      </a:solidFill>
                      <a:prstDash val="solid"/>
                      <a:round/>
                      <a:headEnd type="none" w="med" len="med"/>
                      <a:tailEnd type="none" w="med" len="med"/>
                    </a:lnR>
                    <a:lnT w="12700" cap="flat" cmpd="sng" algn="ctr">
                      <a:solidFill>
                        <a:srgbClr val="810131"/>
                      </a:solidFill>
                      <a:prstDash val="solid"/>
                      <a:round/>
                      <a:headEnd type="none" w="med" len="med"/>
                      <a:tailEnd type="none" w="med" len="med"/>
                    </a:lnT>
                    <a:lnB w="12700" cap="flat" cmpd="sng" algn="ctr">
                      <a:solidFill>
                        <a:srgbClr val="8101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7800" marR="216535" indent="0" algn="ctr">
                        <a:lnSpc>
                          <a:spcPct val="107000"/>
                        </a:lnSpc>
                        <a:spcBef>
                          <a:spcPts val="0"/>
                        </a:spcBef>
                        <a:spcAft>
                          <a:spcPts val="0"/>
                        </a:spcAft>
                      </a:pPr>
                      <a:endParaRPr lang="en-US" sz="1000" dirty="0">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olid"/>
                      <a:round/>
                      <a:headEnd type="none" w="med" len="med"/>
                      <a:tailEnd type="none" w="med" len="med"/>
                    </a:lnL>
                    <a:lnR w="12700" cap="flat" cmpd="sng" algn="ctr">
                      <a:solidFill>
                        <a:srgbClr val="810131"/>
                      </a:solidFill>
                      <a:prstDash val="solid"/>
                      <a:round/>
                      <a:headEnd type="none" w="med" len="med"/>
                      <a:tailEnd type="none" w="med" len="med"/>
                    </a:lnR>
                    <a:lnT w="12700" cap="flat" cmpd="sng" algn="ctr">
                      <a:solidFill>
                        <a:srgbClr val="810131"/>
                      </a:solidFill>
                      <a:prstDash val="solid"/>
                      <a:round/>
                      <a:headEnd type="none" w="med" len="med"/>
                      <a:tailEnd type="none" w="med" len="med"/>
                    </a:lnT>
                    <a:lnB w="12700" cap="flat" cmpd="sng" algn="ctr">
                      <a:solidFill>
                        <a:srgbClr val="81013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5565" marR="0" algn="ctr">
                        <a:lnSpc>
                          <a:spcPts val="1045"/>
                        </a:lnSpc>
                        <a:spcBef>
                          <a:spcPts val="0"/>
                        </a:spcBef>
                        <a:spcAft>
                          <a:spcPts val="0"/>
                        </a:spcAft>
                      </a:pPr>
                      <a:endParaRPr lang="en-US" sz="1000" dirty="0">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solidFill>
                        <a:srgbClr val="81013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10131"/>
                      </a:solidFill>
                      <a:prstDash val="solid"/>
                      <a:round/>
                      <a:headEnd type="none" w="med" len="med"/>
                      <a:tailEnd type="none" w="med" len="med"/>
                    </a:lnT>
                    <a:lnB w="12700" cap="flat" cmpd="sng" algn="ctr">
                      <a:solidFill>
                        <a:srgbClr val="81013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2529206"/>
                  </a:ext>
                </a:extLst>
              </a:tr>
              <a:tr h="444808">
                <a:tc>
                  <a:txBody>
                    <a:bodyPr/>
                    <a:lstStyle/>
                    <a:p>
                      <a:pPr marL="73025" marR="85725" indent="0" algn="ctr">
                        <a:lnSpc>
                          <a:spcPct val="107000"/>
                        </a:lnSpc>
                        <a:spcBef>
                          <a:spcPts val="0"/>
                        </a:spcBef>
                        <a:spcAft>
                          <a:spcPts val="0"/>
                        </a:spcAft>
                        <a:buFont typeface="+mj-lt"/>
                        <a:buNone/>
                      </a:pPr>
                      <a:endParaRPr lang="en-US" sz="1400" b="1" dirty="0">
                        <a:solidFill>
                          <a:schemeClr val="accent1"/>
                        </a:solidFill>
                        <a:effectLst/>
                        <a:latin typeface="Book Antiqua" panose="02040602050305030304" pitchFamily="18"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810131"/>
                      </a:solidFill>
                      <a:prstDash val="solid"/>
                      <a:round/>
                      <a:headEnd type="none" w="med" len="med"/>
                      <a:tailEnd type="none" w="med" len="med"/>
                    </a:lnR>
                    <a:lnT w="12700" cap="flat" cmpd="sng" algn="ctr">
                      <a:solidFill>
                        <a:srgbClr val="810131"/>
                      </a:solidFill>
                      <a:prstDash val="solid"/>
                      <a:round/>
                      <a:headEnd type="none" w="med" len="med"/>
                      <a:tailEnd type="none" w="med" len="med"/>
                    </a:lnT>
                    <a:lnB w="12700" cap="flat" cmpd="sng" algn="ctr">
                      <a:solidFill>
                        <a:srgbClr val="81013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292100" marR="346075" indent="0" algn="ctr">
                        <a:lnSpc>
                          <a:spcPct val="107000"/>
                        </a:lnSpc>
                        <a:spcBef>
                          <a:spcPts val="0"/>
                        </a:spcBef>
                        <a:spcAft>
                          <a:spcPts val="0"/>
                        </a:spcAft>
                      </a:pPr>
                      <a:r>
                        <a:rPr lang="en-US" sz="1000" b="1" dirty="0">
                          <a:solidFill>
                            <a:schemeClr val="accent1"/>
                          </a:solidFill>
                          <a:effectLst/>
                          <a:latin typeface="Book Antiqua" panose="02040602050305030304" pitchFamily="18" charset="0"/>
                          <a:ea typeface="Calibri" panose="020F0502020204030204" pitchFamily="34" charset="0"/>
                          <a:cs typeface="Arial" panose="020B0604020202020204" pitchFamily="34" charset="0"/>
                        </a:rPr>
                        <a:t>VISUAL</a:t>
                      </a:r>
                    </a:p>
                  </a:txBody>
                  <a:tcPr marL="0" marR="0" marT="0" marB="0" anchor="ctr">
                    <a:lnL w="12700" cap="flat" cmpd="sng" algn="ctr">
                      <a:solidFill>
                        <a:srgbClr val="810131"/>
                      </a:solidFill>
                      <a:prstDash val="solid"/>
                      <a:round/>
                      <a:headEnd type="none" w="med" len="med"/>
                      <a:tailEnd type="none" w="med" len="med"/>
                    </a:lnL>
                    <a:lnR w="12700" cap="flat" cmpd="sng" algn="ctr">
                      <a:solidFill>
                        <a:srgbClr val="810131"/>
                      </a:solidFill>
                      <a:prstDash val="solid"/>
                      <a:round/>
                      <a:headEnd type="none" w="med" len="med"/>
                      <a:tailEnd type="none" w="med" len="med"/>
                    </a:lnR>
                    <a:lnT w="12700" cap="flat" cmpd="sng" algn="ctr">
                      <a:solidFill>
                        <a:srgbClr val="810131"/>
                      </a:solidFill>
                      <a:prstDash val="solid"/>
                      <a:round/>
                      <a:headEnd type="none" w="med" len="med"/>
                      <a:tailEnd type="none" w="med" len="med"/>
                    </a:lnT>
                    <a:lnB w="12700" cap="flat" cmpd="sng" algn="ctr">
                      <a:solidFill>
                        <a:srgbClr val="81013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177800" marR="216535" indent="0" algn="ctr">
                        <a:lnSpc>
                          <a:spcPct val="107000"/>
                        </a:lnSpc>
                        <a:spcBef>
                          <a:spcPts val="0"/>
                        </a:spcBef>
                        <a:spcAft>
                          <a:spcPts val="0"/>
                        </a:spcAft>
                      </a:pPr>
                      <a:r>
                        <a:rPr lang="en-US" sz="1000" b="1" dirty="0">
                          <a:solidFill>
                            <a:schemeClr val="accent1"/>
                          </a:solidFill>
                          <a:effectLst/>
                          <a:latin typeface="Book Antiqua" panose="02040602050305030304" pitchFamily="18" charset="0"/>
                          <a:ea typeface="Calibri" panose="020F0502020204030204" pitchFamily="34" charset="0"/>
                          <a:cs typeface="Arial" panose="020B0604020202020204" pitchFamily="34" charset="0"/>
                        </a:rPr>
                        <a:t>AUDITORY</a:t>
                      </a:r>
                    </a:p>
                  </a:txBody>
                  <a:tcPr marL="0" marR="0" marT="0" marB="0" anchor="ctr">
                    <a:lnL w="12700" cap="flat" cmpd="sng" algn="ctr">
                      <a:solidFill>
                        <a:srgbClr val="810131"/>
                      </a:solidFill>
                      <a:prstDash val="solid"/>
                      <a:round/>
                      <a:headEnd type="none" w="med" len="med"/>
                      <a:tailEnd type="none" w="med" len="med"/>
                    </a:lnL>
                    <a:lnR w="12700" cap="flat" cmpd="sng" algn="ctr">
                      <a:solidFill>
                        <a:srgbClr val="810131"/>
                      </a:solidFill>
                      <a:prstDash val="solid"/>
                      <a:round/>
                      <a:headEnd type="none" w="med" len="med"/>
                      <a:tailEnd type="none" w="med" len="med"/>
                    </a:lnR>
                    <a:lnT w="12700" cap="flat" cmpd="sng" algn="ctr">
                      <a:solidFill>
                        <a:srgbClr val="810131"/>
                      </a:solidFill>
                      <a:prstDash val="solid"/>
                      <a:round/>
                      <a:headEnd type="none" w="med" len="med"/>
                      <a:tailEnd type="none" w="med" len="med"/>
                    </a:lnT>
                    <a:lnB w="12700" cap="flat" cmpd="sng" algn="ctr">
                      <a:solidFill>
                        <a:srgbClr val="81013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75565" marR="0" algn="ctr">
                        <a:lnSpc>
                          <a:spcPts val="1045"/>
                        </a:lnSpc>
                        <a:spcBef>
                          <a:spcPts val="0"/>
                        </a:spcBef>
                        <a:spcAft>
                          <a:spcPts val="0"/>
                        </a:spcAft>
                      </a:pPr>
                      <a:r>
                        <a:rPr lang="en-US" sz="1000" b="1" dirty="0">
                          <a:solidFill>
                            <a:schemeClr val="accent1"/>
                          </a:solidFill>
                          <a:effectLst/>
                          <a:latin typeface="Book Antiqua" panose="02040602050305030304" pitchFamily="18" charset="0"/>
                          <a:ea typeface="Calibri" panose="020F0502020204030204" pitchFamily="34" charset="0"/>
                          <a:cs typeface="Arial" panose="020B0604020202020204" pitchFamily="34" charset="0"/>
                        </a:rPr>
                        <a:t>TACTILE/</a:t>
                      </a:r>
                    </a:p>
                    <a:p>
                      <a:pPr marL="75565" marR="0" algn="ctr">
                        <a:lnSpc>
                          <a:spcPts val="1045"/>
                        </a:lnSpc>
                        <a:spcBef>
                          <a:spcPts val="0"/>
                        </a:spcBef>
                        <a:spcAft>
                          <a:spcPts val="0"/>
                        </a:spcAft>
                      </a:pPr>
                      <a:r>
                        <a:rPr lang="en-US" sz="1000" b="1" dirty="0">
                          <a:solidFill>
                            <a:schemeClr val="accent1"/>
                          </a:solidFill>
                          <a:effectLst/>
                          <a:latin typeface="Book Antiqua" panose="02040602050305030304" pitchFamily="18" charset="0"/>
                          <a:ea typeface="Calibri" panose="020F0502020204030204" pitchFamily="34" charset="0"/>
                          <a:cs typeface="Arial" panose="020B0604020202020204" pitchFamily="34" charset="0"/>
                        </a:rPr>
                        <a:t>KINESTHETIC</a:t>
                      </a:r>
                    </a:p>
                  </a:txBody>
                  <a:tcPr marL="0" marT="0" marB="0" anchor="ctr">
                    <a:lnL w="12700" cap="flat" cmpd="sng" algn="ctr">
                      <a:solidFill>
                        <a:srgbClr val="81013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10131"/>
                      </a:solidFill>
                      <a:prstDash val="solid"/>
                      <a:round/>
                      <a:headEnd type="none" w="med" len="med"/>
                      <a:tailEnd type="none" w="med" len="med"/>
                    </a:lnT>
                    <a:lnB w="12700" cap="flat" cmpd="sng" algn="ctr">
                      <a:solidFill>
                        <a:srgbClr val="81013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65794477"/>
                  </a:ext>
                </a:extLst>
              </a:tr>
            </a:tbl>
          </a:graphicData>
        </a:graphic>
      </p:graphicFrame>
      <p:sp>
        <p:nvSpPr>
          <p:cNvPr id="8" name="TextBox 7">
            <a:extLst>
              <a:ext uri="{FF2B5EF4-FFF2-40B4-BE49-F238E27FC236}">
                <a16:creationId xmlns:a16="http://schemas.microsoft.com/office/drawing/2014/main" id="{56369FA1-0BB7-4126-9EC3-5F2D05610B77}"/>
              </a:ext>
            </a:extLst>
          </p:cNvPr>
          <p:cNvSpPr txBox="1"/>
          <p:nvPr/>
        </p:nvSpPr>
        <p:spPr>
          <a:xfrm>
            <a:off x="100838" y="7486829"/>
            <a:ext cx="6456371" cy="461665"/>
          </a:xfrm>
          <a:prstGeom prst="rect">
            <a:avLst/>
          </a:prstGeom>
          <a:noFill/>
        </p:spPr>
        <p:txBody>
          <a:bodyPr wrap="square">
            <a:spAutoFit/>
          </a:bodyPr>
          <a:lstStyle/>
          <a:p>
            <a:pPr marL="152400" marR="0">
              <a:spcBef>
                <a:spcPts val="500"/>
              </a:spcBef>
              <a:spcAft>
                <a:spcPts val="0"/>
              </a:spcAft>
            </a:pPr>
            <a:r>
              <a:rPr lang="en-US" sz="1200" dirty="0">
                <a:effectLst/>
                <a:latin typeface="Book Antiqua" panose="02040602050305030304" pitchFamily="18" charset="0"/>
                <a:ea typeface="Cambria" panose="02040503050406030204" pitchFamily="18" charset="0"/>
                <a:cs typeface="Arial" panose="020B0604020202020204" pitchFamily="34" charset="0"/>
              </a:rPr>
              <a:t>The column with the highest total represents your primary processing style. The column with the second most choices is your secondary style.</a:t>
            </a:r>
          </a:p>
        </p:txBody>
      </p:sp>
      <p:sp>
        <p:nvSpPr>
          <p:cNvPr id="9" name="TextBox 8">
            <a:extLst>
              <a:ext uri="{FF2B5EF4-FFF2-40B4-BE49-F238E27FC236}">
                <a16:creationId xmlns:a16="http://schemas.microsoft.com/office/drawing/2014/main" id="{8911A571-953A-4932-B7FE-9D807EB5C69A}"/>
              </a:ext>
            </a:extLst>
          </p:cNvPr>
          <p:cNvSpPr txBox="1"/>
          <p:nvPr/>
        </p:nvSpPr>
        <p:spPr>
          <a:xfrm>
            <a:off x="100839" y="8193891"/>
            <a:ext cx="6285674" cy="556563"/>
          </a:xfrm>
          <a:prstGeom prst="rect">
            <a:avLst/>
          </a:prstGeom>
          <a:noFill/>
        </p:spPr>
        <p:txBody>
          <a:bodyPr wrap="square">
            <a:spAutoFit/>
          </a:bodyPr>
          <a:lstStyle/>
          <a:p>
            <a:pPr marL="152400" marR="0" algn="ctr">
              <a:spcBef>
                <a:spcPts val="500"/>
              </a:spcBef>
              <a:spcAft>
                <a:spcPts val="0"/>
              </a:spcAft>
            </a:pPr>
            <a:r>
              <a:rPr lang="en-US" sz="1300" b="1" dirty="0">
                <a:effectLst/>
                <a:latin typeface="Book Antiqua" panose="02040602050305030304" pitchFamily="18" charset="0"/>
                <a:ea typeface="Cambria" panose="02040503050406030204" pitchFamily="18" charset="0"/>
                <a:cs typeface="Arial" panose="020B0604020202020204" pitchFamily="34" charset="0"/>
              </a:rPr>
              <a:t>Your primary learning style preference is _____________________________.</a:t>
            </a:r>
          </a:p>
          <a:p>
            <a:pPr marL="152400" marR="0" algn="ctr">
              <a:spcBef>
                <a:spcPts val="500"/>
              </a:spcBef>
              <a:spcAft>
                <a:spcPts val="0"/>
              </a:spcAft>
            </a:pPr>
            <a:r>
              <a:rPr lang="en-US" sz="1300" b="1" dirty="0">
                <a:latin typeface="Book Antiqua" panose="02040602050305030304" pitchFamily="18" charset="0"/>
                <a:ea typeface="Cambria" panose="02040503050406030204" pitchFamily="18" charset="0"/>
                <a:cs typeface="Arial" panose="020B0604020202020204" pitchFamily="34" charset="0"/>
              </a:rPr>
              <a:t>Your secondary learning style preference is ______________________________. </a:t>
            </a:r>
            <a:endParaRPr lang="en-US" sz="1300" b="1" dirty="0">
              <a:effectLst/>
              <a:latin typeface="Book Antiqua" panose="020406020503050303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3671F572-569F-21D6-3C5F-EE5C60461572}"/>
              </a:ext>
            </a:extLst>
          </p:cNvPr>
          <p:cNvSpPr txBox="1"/>
          <p:nvPr/>
        </p:nvSpPr>
        <p:spPr>
          <a:xfrm>
            <a:off x="0" y="8856044"/>
            <a:ext cx="6858000"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Page 2 of 3</a:t>
            </a:r>
          </a:p>
        </p:txBody>
      </p:sp>
    </p:spTree>
    <p:extLst>
      <p:ext uri="{BB962C8B-B14F-4D97-AF65-F5344CB8AC3E}">
        <p14:creationId xmlns:p14="http://schemas.microsoft.com/office/powerpoint/2010/main" val="4223959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C947B0-AC4A-FB9D-ECC2-15EAAAB23D31}"/>
              </a:ext>
            </a:extLst>
          </p:cNvPr>
          <p:cNvPicPr>
            <a:picLocks noChangeAspect="1"/>
          </p:cNvPicPr>
          <p:nvPr/>
        </p:nvPicPr>
        <p:blipFill>
          <a:blip r:embed="rId2"/>
          <a:stretch>
            <a:fillRect/>
          </a:stretch>
        </p:blipFill>
        <p:spPr>
          <a:xfrm>
            <a:off x="0" y="0"/>
            <a:ext cx="6858000" cy="9232900"/>
          </a:xfrm>
          <a:prstGeom prst="rect">
            <a:avLst/>
          </a:prstGeom>
        </p:spPr>
      </p:pic>
      <p:sp>
        <p:nvSpPr>
          <p:cNvPr id="2" name="Title 1">
            <a:extLst>
              <a:ext uri="{FF2B5EF4-FFF2-40B4-BE49-F238E27FC236}">
                <a16:creationId xmlns:a16="http://schemas.microsoft.com/office/drawing/2014/main" id="{F789A5FF-E1EC-7329-61FC-A694CBE82CF2}"/>
              </a:ext>
            </a:extLst>
          </p:cNvPr>
          <p:cNvSpPr>
            <a:spLocks noGrp="1"/>
          </p:cNvSpPr>
          <p:nvPr>
            <p:ph type="title" idx="4294967295"/>
          </p:nvPr>
        </p:nvSpPr>
        <p:spPr>
          <a:xfrm>
            <a:off x="471488" y="-1767417"/>
            <a:ext cx="5915025" cy="1767417"/>
          </a:xfrm>
        </p:spPr>
        <p:txBody>
          <a:bodyPr vert="horz" lIns="91440" tIns="45720" rIns="91440" bIns="45720" rtlCol="0" anchor="b">
            <a:normAutofit/>
          </a:bodyPr>
          <a:lstStyle/>
          <a:p>
            <a:r>
              <a:rPr lang="en-US" dirty="0"/>
              <a:t>Appendix 2 continued page 3 of 3</a:t>
            </a:r>
          </a:p>
        </p:txBody>
      </p:sp>
      <p:sp>
        <p:nvSpPr>
          <p:cNvPr id="8" name="TextBox 7">
            <a:extLst>
              <a:ext uri="{FF2B5EF4-FFF2-40B4-BE49-F238E27FC236}">
                <a16:creationId xmlns:a16="http://schemas.microsoft.com/office/drawing/2014/main" id="{B85FABA4-FE1E-4DC9-91F9-57EBEDF0BF0C}"/>
              </a:ext>
            </a:extLst>
          </p:cNvPr>
          <p:cNvSpPr txBox="1"/>
          <p:nvPr/>
        </p:nvSpPr>
        <p:spPr>
          <a:xfrm>
            <a:off x="471487" y="318779"/>
            <a:ext cx="5726112" cy="954107"/>
          </a:xfrm>
          <a:prstGeom prst="rect">
            <a:avLst/>
          </a:prstGeom>
          <a:noFill/>
        </p:spPr>
        <p:txBody>
          <a:bodyPr wrap="square">
            <a:spAutoFit/>
          </a:bodyPr>
          <a:lstStyle/>
          <a:p>
            <a:pPr algn="ctr"/>
            <a:r>
              <a:rPr lang="en-US" sz="2800" b="1" dirty="0">
                <a:solidFill>
                  <a:srgbClr val="205394"/>
                </a:solidFill>
                <a:latin typeface="Book Antiqua" panose="02040602050305030304" pitchFamily="18" charset="0"/>
                <a:cs typeface="Arial" panose="020B0604020202020204" pitchFamily="34" charset="0"/>
              </a:rPr>
              <a:t>Suggestions for Boosting Your Learning Potential</a:t>
            </a:r>
            <a:endParaRPr lang="en-US" sz="2800" dirty="0">
              <a:solidFill>
                <a:srgbClr val="205394"/>
              </a:solidFill>
              <a:latin typeface="Book Antiqua" panose="02040602050305030304" pitchFamily="18" charset="0"/>
              <a:cs typeface="Arial" panose="020B0604020202020204" pitchFamily="34" charset="0"/>
            </a:endParaRPr>
          </a:p>
        </p:txBody>
      </p:sp>
      <p:sp>
        <p:nvSpPr>
          <p:cNvPr id="6" name="TextBox 5">
            <a:extLst>
              <a:ext uri="{FF2B5EF4-FFF2-40B4-BE49-F238E27FC236}">
                <a16:creationId xmlns:a16="http://schemas.microsoft.com/office/drawing/2014/main" id="{089ECA76-1684-436D-A042-864F1FA91680}"/>
              </a:ext>
            </a:extLst>
          </p:cNvPr>
          <p:cNvSpPr txBox="1"/>
          <p:nvPr/>
        </p:nvSpPr>
        <p:spPr>
          <a:xfrm>
            <a:off x="344400" y="1401924"/>
            <a:ext cx="6353350" cy="7325082"/>
          </a:xfrm>
          <a:prstGeom prst="rect">
            <a:avLst/>
          </a:prstGeom>
          <a:noFill/>
        </p:spPr>
        <p:txBody>
          <a:bodyPr wrap="square">
            <a:spAutoFit/>
          </a:bodyPr>
          <a:lstStyle/>
          <a:p>
            <a:r>
              <a:rPr lang="en-US" sz="1200" b="1" dirty="0">
                <a:latin typeface="Book Antiqua" panose="02040602050305030304" pitchFamily="18" charset="0"/>
                <a:cs typeface="Arial" panose="020B0604020202020204" pitchFamily="34" charset="0"/>
              </a:rPr>
              <a:t>Now that you know which learning style you rely on, you can boost your learning potential. Below is an example of how you can get the most out of reading a book based on your learning style preference.</a:t>
            </a:r>
          </a:p>
          <a:p>
            <a:endParaRPr lang="en-US" sz="1100" dirty="0">
              <a:latin typeface="Book Antiqua" panose="02040602050305030304" pitchFamily="18" charset="0"/>
              <a:cs typeface="Arial" panose="020B0604020202020204" pitchFamily="34" charset="0"/>
            </a:endParaRPr>
          </a:p>
          <a:p>
            <a:endParaRPr lang="en-US" sz="1100" b="1" dirty="0">
              <a:latin typeface="Book Antiqua" panose="02040602050305030304" pitchFamily="18" charset="0"/>
              <a:cs typeface="Arial" panose="020B0604020202020204" pitchFamily="34" charset="0"/>
            </a:endParaRPr>
          </a:p>
          <a:p>
            <a:endParaRPr lang="en-US" sz="1100" b="1" dirty="0">
              <a:latin typeface="Book Antiqua" panose="02040602050305030304" pitchFamily="18" charset="0"/>
              <a:cs typeface="Arial" panose="020B0604020202020204" pitchFamily="34" charset="0"/>
            </a:endParaRPr>
          </a:p>
          <a:p>
            <a:r>
              <a:rPr lang="en-US" sz="1700" b="1" dirty="0">
                <a:solidFill>
                  <a:schemeClr val="accent2">
                    <a:lumMod val="75000"/>
                  </a:schemeClr>
                </a:solidFill>
                <a:latin typeface="Book Antiqua" panose="02040602050305030304" pitchFamily="18" charset="0"/>
                <a:cs typeface="Arial" panose="020B0604020202020204" pitchFamily="34" charset="0"/>
              </a:rPr>
              <a:t>VISUAL</a:t>
            </a:r>
          </a:p>
          <a:p>
            <a:endParaRPr lang="en-US" sz="1200" dirty="0">
              <a:latin typeface="Book Antiqua" panose="02040602050305030304" pitchFamily="18" charset="0"/>
              <a:cs typeface="Arial" panose="020B0604020202020204" pitchFamily="34" charset="0"/>
            </a:endParaRPr>
          </a:p>
          <a:p>
            <a:r>
              <a:rPr lang="en-US" sz="1200" dirty="0">
                <a:latin typeface="Book Antiqua" panose="02040602050305030304" pitchFamily="18" charset="0"/>
                <a:cs typeface="Arial" panose="020B0604020202020204" pitchFamily="34" charset="0"/>
              </a:rPr>
              <a:t>If your primary learning style is visual, draw pictures in the margins, look at the graphics, and read the text that explains the graphics. Envision the topic or play a movie in your thoughts of how you’ll act out the subject matter.</a:t>
            </a:r>
          </a:p>
          <a:p>
            <a:endParaRPr lang="en-US" sz="1100" b="1" dirty="0">
              <a:latin typeface="Book Antiqua" panose="02040602050305030304" pitchFamily="18" charset="0"/>
              <a:cs typeface="Arial" panose="020B0604020202020204" pitchFamily="34" charset="0"/>
            </a:endParaRPr>
          </a:p>
          <a:p>
            <a:endParaRPr lang="en-US" sz="1100" b="1" dirty="0">
              <a:latin typeface="Book Antiqua" panose="02040602050305030304" pitchFamily="18" charset="0"/>
              <a:cs typeface="Arial" panose="020B0604020202020204" pitchFamily="34" charset="0"/>
            </a:endParaRPr>
          </a:p>
          <a:p>
            <a:endParaRPr lang="en-US" sz="1100" b="1" dirty="0">
              <a:latin typeface="Book Antiqua" panose="02040602050305030304" pitchFamily="18" charset="0"/>
              <a:cs typeface="Arial" panose="020B0604020202020204" pitchFamily="34" charset="0"/>
            </a:endParaRPr>
          </a:p>
          <a:p>
            <a:r>
              <a:rPr lang="en-US" sz="1700" b="1" dirty="0">
                <a:solidFill>
                  <a:schemeClr val="accent2">
                    <a:lumMod val="75000"/>
                  </a:schemeClr>
                </a:solidFill>
                <a:latin typeface="Book Antiqua" panose="02040602050305030304" pitchFamily="18" charset="0"/>
                <a:cs typeface="Arial" panose="020B0604020202020204" pitchFamily="34" charset="0"/>
              </a:rPr>
              <a:t>AUDITORY</a:t>
            </a:r>
          </a:p>
          <a:p>
            <a:endParaRPr lang="en-US" sz="1100" dirty="0">
              <a:latin typeface="Book Antiqua" panose="02040602050305030304" pitchFamily="18" charset="0"/>
              <a:cs typeface="Arial" panose="020B0604020202020204" pitchFamily="34" charset="0"/>
            </a:endParaRPr>
          </a:p>
          <a:p>
            <a:r>
              <a:rPr lang="en-US" sz="1200" dirty="0">
                <a:latin typeface="Book Antiqua" panose="02040602050305030304" pitchFamily="18" charset="0"/>
                <a:cs typeface="Arial" panose="020B0604020202020204" pitchFamily="34" charset="0"/>
              </a:rPr>
              <a:t>If your primary learning style is auditory, listen to the words you read. Try to develop an internal conversation between you and the text. Don’t be embarrassed to read aloud or talk through the information.</a:t>
            </a:r>
          </a:p>
          <a:p>
            <a:endParaRPr lang="en-US" sz="1100" dirty="0">
              <a:latin typeface="Book Antiqua" panose="02040602050305030304" pitchFamily="18" charset="0"/>
              <a:cs typeface="Arial" panose="020B0604020202020204" pitchFamily="34" charset="0"/>
            </a:endParaRPr>
          </a:p>
          <a:p>
            <a:endParaRPr lang="en-US" sz="1100" b="1" dirty="0">
              <a:latin typeface="Book Antiqua" panose="02040602050305030304" pitchFamily="18" charset="0"/>
              <a:cs typeface="Arial" panose="020B0604020202020204" pitchFamily="34" charset="0"/>
            </a:endParaRPr>
          </a:p>
          <a:p>
            <a:endParaRPr lang="en-US" sz="1200" b="1" dirty="0">
              <a:solidFill>
                <a:srgbClr val="810131"/>
              </a:solidFill>
              <a:latin typeface="Book Antiqua" panose="02040602050305030304" pitchFamily="18" charset="0"/>
              <a:cs typeface="Arial" panose="020B0604020202020204" pitchFamily="34" charset="0"/>
            </a:endParaRPr>
          </a:p>
          <a:p>
            <a:r>
              <a:rPr lang="en-US" sz="1700" b="1" dirty="0">
                <a:solidFill>
                  <a:schemeClr val="accent2">
                    <a:lumMod val="75000"/>
                  </a:schemeClr>
                </a:solidFill>
                <a:latin typeface="Book Antiqua" panose="02040602050305030304" pitchFamily="18" charset="0"/>
                <a:cs typeface="Arial" panose="020B0604020202020204" pitchFamily="34" charset="0"/>
              </a:rPr>
              <a:t>TACTILE/KINESTHETIC</a:t>
            </a:r>
          </a:p>
          <a:p>
            <a:endParaRPr lang="en-US" sz="1100" dirty="0">
              <a:latin typeface="Book Antiqua" panose="02040602050305030304" pitchFamily="18" charset="0"/>
              <a:cs typeface="Arial" panose="020B0604020202020204" pitchFamily="34" charset="0"/>
            </a:endParaRPr>
          </a:p>
          <a:p>
            <a:r>
              <a:rPr lang="en-US" sz="1200" dirty="0">
                <a:latin typeface="Book Antiqua" panose="02040602050305030304" pitchFamily="18" charset="0"/>
                <a:cs typeface="Arial" panose="020B0604020202020204" pitchFamily="34" charset="0"/>
              </a:rPr>
              <a:t>If your primary learning style is tactile/kinesthetic, use a pencil or highlighter pen to mark passages that are meaningful to you. Take notes, transferring the information you learn to the margins of the book, into your journal, or onto a computer. Doodle whatever comes to mind as you read. Hold the book in your hands instead of placing it on a table. Walk around as you read. Feel the words and ideas. Get busy—both mentally and physically.</a:t>
            </a:r>
          </a:p>
          <a:p>
            <a:endParaRPr lang="en-US" sz="1100" dirty="0">
              <a:latin typeface="Book Antiqua" panose="02040602050305030304" pitchFamily="18" charset="0"/>
              <a:cs typeface="Arial" panose="020B0604020202020204" pitchFamily="34" charset="0"/>
            </a:endParaRPr>
          </a:p>
          <a:p>
            <a:endParaRPr lang="en-US" sz="1100" dirty="0">
              <a:latin typeface="Book Antiqua" panose="02040602050305030304" pitchFamily="18" charset="0"/>
              <a:cs typeface="Arial" panose="020B0604020202020204" pitchFamily="34" charset="0"/>
            </a:endParaRPr>
          </a:p>
          <a:p>
            <a:endParaRPr lang="en-US" sz="1200" dirty="0">
              <a:latin typeface="Book Antiqua" panose="02040602050305030304" pitchFamily="18" charset="0"/>
              <a:cs typeface="Arial" panose="020B0604020202020204" pitchFamily="34" charset="0"/>
            </a:endParaRPr>
          </a:p>
          <a:p>
            <a:r>
              <a:rPr lang="en-US" sz="1200" dirty="0">
                <a:latin typeface="Book Antiqua" panose="02040602050305030304" pitchFamily="18" charset="0"/>
                <a:cs typeface="Arial" panose="020B0604020202020204" pitchFamily="34" charset="0"/>
              </a:rPr>
              <a:t>More information on each style, along with suggestions on how to maximize your learning potential, is available in the book Learn More Now (Hoboken, NJ; John Wiley &amp; Sons, 2004).</a:t>
            </a:r>
          </a:p>
          <a:p>
            <a:r>
              <a:rPr lang="en-US" sz="1200" dirty="0">
                <a:latin typeface="Book Antiqua" panose="02040602050305030304" pitchFamily="18" charset="0"/>
                <a:cs typeface="Arial" panose="020B0604020202020204" pitchFamily="34" charset="0"/>
              </a:rPr>
              <a:t>(c) Marcia L. Conner, 1993‐2005. All rights reserved.</a:t>
            </a:r>
          </a:p>
          <a:p>
            <a:endParaRPr lang="en-US" sz="1200" dirty="0">
              <a:latin typeface="Book Antiqua" panose="02040602050305030304" pitchFamily="18" charset="0"/>
              <a:cs typeface="Arial" panose="020B0604020202020204" pitchFamily="34" charset="0"/>
            </a:endParaRPr>
          </a:p>
          <a:p>
            <a:r>
              <a:rPr lang="en-US" sz="1200" dirty="0">
                <a:latin typeface="Book Antiqua" panose="02040602050305030304" pitchFamily="18" charset="0"/>
                <a:cs typeface="Arial" panose="020B0604020202020204" pitchFamily="34" charset="0"/>
              </a:rPr>
              <a:t>See the latest assessment at </a:t>
            </a:r>
            <a:r>
              <a:rPr lang="en-US" sz="1200" dirty="0">
                <a:solidFill>
                  <a:srgbClr val="0563C1"/>
                </a:solidFill>
                <a:latin typeface="Book Antiqua" panose="0204060205030503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http://www.agelesslearner.com/assess/learningstyle.</a:t>
            </a:r>
            <a:r>
              <a:rPr lang="en-US" sz="1200" dirty="0">
                <a:latin typeface="Book Antiqua" panose="0204060205030503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html</a:t>
            </a:r>
            <a:r>
              <a:rPr lang="en-US" sz="1200" dirty="0">
                <a:latin typeface="Book Antiqua" panose="02040602050305030304" pitchFamily="18" charset="0"/>
                <a:cs typeface="Arial" panose="020B0604020202020204" pitchFamily="34" charset="0"/>
              </a:rPr>
              <a:t> </a:t>
            </a:r>
          </a:p>
          <a:p>
            <a:endParaRPr lang="en-US" sz="1100" dirty="0">
              <a:latin typeface="Book Antiqua" panose="02040602050305030304" pitchFamily="18" charset="0"/>
              <a:cs typeface="Arial" panose="020B0604020202020204" pitchFamily="34" charset="0"/>
            </a:endParaRPr>
          </a:p>
        </p:txBody>
      </p:sp>
      <p:sp>
        <p:nvSpPr>
          <p:cNvPr id="5" name="TextBox 4">
            <a:extLst>
              <a:ext uri="{FF2B5EF4-FFF2-40B4-BE49-F238E27FC236}">
                <a16:creationId xmlns:a16="http://schemas.microsoft.com/office/drawing/2014/main" id="{02FBC0F4-20AB-25B1-0D0C-3354782637A5}"/>
              </a:ext>
            </a:extLst>
          </p:cNvPr>
          <p:cNvSpPr txBox="1"/>
          <p:nvPr/>
        </p:nvSpPr>
        <p:spPr>
          <a:xfrm>
            <a:off x="0" y="8856044"/>
            <a:ext cx="6858000"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Page 3 of 3</a:t>
            </a:r>
          </a:p>
        </p:txBody>
      </p:sp>
    </p:spTree>
    <p:extLst>
      <p:ext uri="{BB962C8B-B14F-4D97-AF65-F5344CB8AC3E}">
        <p14:creationId xmlns:p14="http://schemas.microsoft.com/office/powerpoint/2010/main" val="1837937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937332-448F-5704-7525-F61A086C040E}"/>
              </a:ext>
            </a:extLst>
          </p:cNvPr>
          <p:cNvPicPr>
            <a:picLocks noChangeAspect="1"/>
          </p:cNvPicPr>
          <p:nvPr/>
        </p:nvPicPr>
        <p:blipFill>
          <a:blip r:embed="rId2"/>
          <a:stretch>
            <a:fillRect/>
          </a:stretch>
        </p:blipFill>
        <p:spPr>
          <a:xfrm>
            <a:off x="-5491" y="13160"/>
            <a:ext cx="6858000" cy="9117680"/>
          </a:xfrm>
          <a:prstGeom prst="rect">
            <a:avLst/>
          </a:prstGeom>
        </p:spPr>
      </p:pic>
      <p:sp>
        <p:nvSpPr>
          <p:cNvPr id="13" name="Title 1">
            <a:extLst>
              <a:ext uri="{FF2B5EF4-FFF2-40B4-BE49-F238E27FC236}">
                <a16:creationId xmlns:a16="http://schemas.microsoft.com/office/drawing/2014/main" id="{C5F966E5-95C0-393D-BE63-26A976F1191E}"/>
              </a:ext>
            </a:extLst>
          </p:cNvPr>
          <p:cNvSpPr txBox="1">
            <a:spLocks noGrp="1"/>
          </p:cNvSpPr>
          <p:nvPr>
            <p:ph type="title" idx="4294967295"/>
          </p:nvPr>
        </p:nvSpPr>
        <p:spPr>
          <a:xfrm>
            <a:off x="315077" y="285889"/>
            <a:ext cx="622784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05394"/>
                </a:solidFill>
                <a:effectLst/>
                <a:uLnTx/>
                <a:uFillTx/>
                <a:latin typeface="Book Antiqua" panose="02040602050305030304" pitchFamily="18" charset="0"/>
                <a:ea typeface="Cambria" panose="02040503050406030204" pitchFamily="18" charset="0"/>
                <a:cs typeface="Arial" panose="020B0604020202020204" pitchFamily="34" charset="0"/>
              </a:rPr>
              <a:t>Appendix 3: Credentialing Process</a:t>
            </a:r>
            <a:endParaRPr kumimoji="0" lang="en-US" sz="2800" b="0" i="0" u="none" strike="noStrike" kern="1200" cap="none" spc="0" normalizeH="0" baseline="0" noProof="0" dirty="0">
              <a:ln>
                <a:noFill/>
              </a:ln>
              <a:solidFill>
                <a:srgbClr val="205394"/>
              </a:solidFill>
              <a:effectLst/>
              <a:uLnTx/>
              <a:uFillTx/>
              <a:latin typeface="Book Antiqua" panose="02040602050305030304" pitchFamily="18" charset="0"/>
              <a:ea typeface="Cambria" panose="02040503050406030204" pitchFamily="18" charset="0"/>
              <a:cs typeface="Arial" panose="020B0604020202020204" pitchFamily="34" charset="0"/>
            </a:endParaRPr>
          </a:p>
        </p:txBody>
      </p:sp>
      <p:sp>
        <p:nvSpPr>
          <p:cNvPr id="14" name="TextBox 13">
            <a:extLst>
              <a:ext uri="{FF2B5EF4-FFF2-40B4-BE49-F238E27FC236}">
                <a16:creationId xmlns:a16="http://schemas.microsoft.com/office/drawing/2014/main" id="{3AB52167-353A-6CA9-54D7-013A94DBD6D0}"/>
              </a:ext>
            </a:extLst>
          </p:cNvPr>
          <p:cNvSpPr txBox="1"/>
          <p:nvPr/>
        </p:nvSpPr>
        <p:spPr>
          <a:xfrm>
            <a:off x="314473" y="1065929"/>
            <a:ext cx="3763478" cy="646331"/>
          </a:xfrm>
          <a:prstGeom prst="rect">
            <a:avLst/>
          </a:prstGeom>
          <a:noFill/>
        </p:spPr>
        <p:txBody>
          <a:bodyPr wrap="square">
            <a:spAutoFit/>
          </a:bodyPr>
          <a:lstStyle/>
          <a:p>
            <a:r>
              <a:rPr lang="en-US" sz="1200" b="1" dirty="0">
                <a:latin typeface="Book Antiqua" panose="02040602050305030304" pitchFamily="18" charset="0"/>
                <a:cs typeface="Arial" panose="020B0604020202020204" pitchFamily="34" charset="0"/>
              </a:rPr>
              <a:t>Name of Trainer Candidate:</a:t>
            </a:r>
          </a:p>
          <a:p>
            <a:r>
              <a:rPr lang="en-US" sz="1200" b="1" dirty="0">
                <a:latin typeface="Book Antiqua" panose="02040602050305030304" pitchFamily="18" charset="0"/>
                <a:cs typeface="Arial" panose="020B0604020202020204" pitchFamily="34" charset="0"/>
              </a:rPr>
              <a:t>Name of Mentor:</a:t>
            </a:r>
          </a:p>
          <a:p>
            <a:r>
              <a:rPr lang="en-US" sz="1200" b="1" dirty="0">
                <a:latin typeface="Book Antiqua" panose="02040602050305030304" pitchFamily="18" charset="0"/>
                <a:cs typeface="Arial" panose="020B0604020202020204" pitchFamily="34" charset="0"/>
              </a:rPr>
              <a:t>Date:</a:t>
            </a:r>
          </a:p>
        </p:txBody>
      </p:sp>
      <p:sp>
        <p:nvSpPr>
          <p:cNvPr id="8" name="TextBox 7">
            <a:extLst>
              <a:ext uri="{FF2B5EF4-FFF2-40B4-BE49-F238E27FC236}">
                <a16:creationId xmlns:a16="http://schemas.microsoft.com/office/drawing/2014/main" id="{06EE2CFD-C52F-EECA-F1F7-B5469B2B0594}"/>
              </a:ext>
            </a:extLst>
          </p:cNvPr>
          <p:cNvSpPr txBox="1"/>
          <p:nvPr/>
        </p:nvSpPr>
        <p:spPr>
          <a:xfrm>
            <a:off x="314473" y="1975571"/>
            <a:ext cx="6218071" cy="1263744"/>
          </a:xfrm>
          <a:prstGeom prst="rect">
            <a:avLst/>
          </a:prstGeom>
          <a:noFill/>
        </p:spPr>
        <p:txBody>
          <a:bodyPr wrap="square">
            <a:spAutoFit/>
          </a:bodyPr>
          <a:lstStyle/>
          <a:p>
            <a:pPr marL="0" marR="0">
              <a:lnSpc>
                <a:spcPct val="107000"/>
              </a:lnSpc>
              <a:spcBef>
                <a:spcPts val="0"/>
              </a:spcBef>
              <a:spcAft>
                <a:spcPts val="0"/>
              </a:spcAft>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Delivering Person Centered Thinking© Training is more than just standing in front of an audience and delivering a speech with a Power Point. Rather, it is teaching skills and tools to a diverse audience with varying backgrounds and interests.</a:t>
            </a:r>
            <a:endParaRPr lang="en-US" sz="12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 </a:t>
            </a:r>
            <a:endParaRPr lang="en-US" sz="12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We are invested in ensuring good training that helps people have better lives, not just better paper.</a:t>
            </a:r>
            <a:endParaRPr lang="en-US" sz="12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ABC5DE33-5B80-09C5-186F-4DD82438EE9C}"/>
              </a:ext>
            </a:extLst>
          </p:cNvPr>
          <p:cNvSpPr txBox="1"/>
          <p:nvPr/>
        </p:nvSpPr>
        <p:spPr>
          <a:xfrm>
            <a:off x="0" y="3660468"/>
            <a:ext cx="6227846" cy="430887"/>
          </a:xfrm>
          <a:prstGeom prst="rect">
            <a:avLst/>
          </a:prstGeom>
          <a:noFill/>
        </p:spPr>
        <p:txBody>
          <a:bodyPr wrap="square">
            <a:spAutoFit/>
          </a:bodyPr>
          <a:lstStyle/>
          <a:p>
            <a:pPr marL="288925"/>
            <a:r>
              <a:rPr lang="en-US" sz="2200" b="1" dirty="0">
                <a:solidFill>
                  <a:srgbClr val="205394"/>
                </a:solidFill>
                <a:latin typeface="Book Antiqua" panose="02040602050305030304" pitchFamily="18" charset="0"/>
                <a:cs typeface="Arial" panose="020B0604020202020204" pitchFamily="34" charset="0"/>
              </a:rPr>
              <a:t>Prerequisites</a:t>
            </a:r>
          </a:p>
        </p:txBody>
      </p:sp>
      <p:sp>
        <p:nvSpPr>
          <p:cNvPr id="11" name="TextBox 10">
            <a:extLst>
              <a:ext uri="{FF2B5EF4-FFF2-40B4-BE49-F238E27FC236}">
                <a16:creationId xmlns:a16="http://schemas.microsoft.com/office/drawing/2014/main" id="{5A09A453-1C3F-5EB3-9F06-AB169A800FDC}"/>
              </a:ext>
            </a:extLst>
          </p:cNvPr>
          <p:cNvSpPr txBox="1"/>
          <p:nvPr/>
        </p:nvSpPr>
        <p:spPr>
          <a:xfrm>
            <a:off x="315077" y="4235449"/>
            <a:ext cx="6061661" cy="4228017"/>
          </a:xfrm>
          <a:prstGeom prst="rect">
            <a:avLst/>
          </a:prstGeom>
          <a:noFill/>
        </p:spPr>
        <p:txBody>
          <a:bodyPr wrap="square">
            <a:spAutoFit/>
          </a:bodyPr>
          <a:lstStyle/>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Attend a full Person Cent</a:t>
            </a:r>
            <a:r>
              <a:rPr lang="en-US" sz="1200" b="1" dirty="0">
                <a:effectLst/>
                <a:latin typeface="Book Antiqua" panose="02040602050305030304" pitchFamily="18" charset="0"/>
                <a:ea typeface="Arial" panose="020B0604020202020204" pitchFamily="34" charset="0"/>
                <a:cs typeface="Arial" panose="020B0604020202020204" pitchFamily="34" charset="0"/>
              </a:rPr>
              <a:t>er</a:t>
            </a: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ed Thinking© Training.</a:t>
            </a:r>
            <a:endParaRPr lang="en-US" sz="1200" b="1" dirty="0">
              <a:effectLst/>
              <a:latin typeface="Book Antiqua" panose="02040602050305030304" pitchFamily="18" charset="0"/>
              <a:ea typeface="Noto Sans Symbols"/>
              <a:cs typeface="Arial" panose="020B0604020202020204" pitchFamily="34" charset="0"/>
            </a:endParaRPr>
          </a:p>
          <a:p>
            <a:pPr marL="457200" marR="0">
              <a:lnSpc>
                <a:spcPct val="107000"/>
              </a:lnSpc>
              <a:spcBef>
                <a:spcPts val="0"/>
              </a:spcBef>
              <a:spcAft>
                <a:spcPts val="0"/>
              </a:spcAft>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b="1" dirty="0">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Use the skills in your day-to-day work and with people you support. These experiences and examples will be captured in your Trainer </a:t>
            </a:r>
            <a:r>
              <a:rPr lang="en-US" sz="1200" b="1" dirty="0">
                <a:solidFill>
                  <a:srgbClr val="000000"/>
                </a:solidFill>
                <a:latin typeface="Book Antiqua" panose="02040602050305030304" pitchFamily="18" charset="0"/>
                <a:ea typeface="Arial" panose="020B0604020202020204" pitchFamily="34" charset="0"/>
                <a:cs typeface="Arial" panose="020B0604020202020204" pitchFamily="34" charset="0"/>
              </a:rPr>
              <a:t>P</a:t>
            </a: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ortfolio.</a:t>
            </a:r>
            <a:endParaRPr lang="en-US" sz="1200" b="1" dirty="0">
              <a:effectLst/>
              <a:latin typeface="Book Antiqua" panose="02040602050305030304" pitchFamily="18" charset="0"/>
              <a:ea typeface="Noto Sans Symbols"/>
              <a:cs typeface="Arial" panose="020B0604020202020204" pitchFamily="34" charset="0"/>
            </a:endParaRPr>
          </a:p>
          <a:p>
            <a:pPr marL="457200" marR="0">
              <a:lnSpc>
                <a:spcPct val="107000"/>
              </a:lnSpc>
              <a:spcBef>
                <a:spcPts val="0"/>
              </a:spcBef>
              <a:spcAft>
                <a:spcPts val="0"/>
              </a:spcAft>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b="1" dirty="0">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Ask yourself:</a:t>
            </a:r>
            <a:endParaRPr lang="en-US" sz="1200" b="1" dirty="0">
              <a:effectLst/>
              <a:latin typeface="Book Antiqua" panose="02040602050305030304" pitchFamily="18" charset="0"/>
              <a:ea typeface="Noto Sans Symbols"/>
              <a:cs typeface="Arial" panose="020B0604020202020204" pitchFamily="34" charset="0"/>
            </a:endParaRPr>
          </a:p>
          <a:p>
            <a:pPr marL="457200" marR="0">
              <a:lnSpc>
                <a:spcPct val="107000"/>
              </a:lnSpc>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Am I familiar with TLCPCP’s Vision and Mission?</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Am I committed to supporting people and working with people in a person-centered manner?</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Can I effectively communicate that to others?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Do I have experience training groups of adults?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Do I have experience managing group dynamics?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Am I willing to commit to the time and effort required to be certified?</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Am I willing to contribute to TLCPCP and attend Gatherings?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Do I have my employer’s support for the time and resources needed in obtaining and maintaining my certification? Or am I committed to absorbing the costs myself?</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685800" marR="0">
              <a:lnSpc>
                <a:spcPct val="107000"/>
              </a:lnSpc>
              <a:spcBef>
                <a:spcPts val="0"/>
              </a:spcBef>
              <a:spcAft>
                <a:spcPts val="0"/>
              </a:spcAft>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b="1" dirty="0">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Contact a Mentor Trainer. They are listed on the TLCPCP website  </a:t>
            </a:r>
            <a:r>
              <a:rPr lang="en-US" sz="1200" b="1" u="sng" dirty="0">
                <a:solidFill>
                  <a:srgbClr val="0563C1"/>
                </a:solidFill>
                <a:effectLst/>
                <a:latin typeface="Book Antiqua" panose="02040602050305030304" pitchFamily="18" charset="0"/>
                <a:ea typeface="Arial" panose="020B0604020202020204" pitchFamily="34" charset="0"/>
                <a:cs typeface="Arial" panose="020B0604020202020204" pitchFamily="34" charset="0"/>
                <a:hlinkClick r:id="rId3"/>
              </a:rPr>
              <a:t>www.tlcpcp.</a:t>
            </a:r>
            <a:r>
              <a:rPr lang="en-US" sz="1200" b="1" dirty="0">
                <a:solidFill>
                  <a:srgbClr val="0563C1"/>
                </a:solidFill>
                <a:effectLst/>
                <a:latin typeface="Book Antiqua" panose="02040602050305030304" pitchFamily="18" charset="0"/>
                <a:ea typeface="Arial" panose="020B0604020202020204" pitchFamily="34" charset="0"/>
                <a:cs typeface="Arial" panose="020B0604020202020204" pitchFamily="34" charset="0"/>
                <a:hlinkClick r:id="rId3"/>
              </a:rPr>
              <a:t>com</a:t>
            </a:r>
            <a:r>
              <a:rPr lang="en-US" sz="1200" b="1" dirty="0">
                <a:solidFill>
                  <a:srgbClr val="0563C1"/>
                </a:solidFill>
                <a:effectLst/>
                <a:latin typeface="Book Antiqua" panose="02040602050305030304" pitchFamily="18" charset="0"/>
                <a:ea typeface="Arial" panose="020B0604020202020204" pitchFamily="34" charset="0"/>
                <a:cs typeface="Arial" panose="020B0604020202020204" pitchFamily="34" charset="0"/>
              </a:rPr>
              <a:t>. </a:t>
            </a: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Certification is not possible without a Mentor Trainer.</a:t>
            </a:r>
            <a:endParaRPr lang="en-US" sz="1200" b="1" dirty="0">
              <a:effectLst/>
              <a:latin typeface="Book Antiqua" panose="02040602050305030304" pitchFamily="18" charset="0"/>
              <a:ea typeface="Courier New" panose="02070309020205020404" pitchFamily="49" charset="0"/>
              <a:cs typeface="Arial" panose="020B0604020202020204" pitchFamily="34" charset="0"/>
            </a:endParaRPr>
          </a:p>
        </p:txBody>
      </p:sp>
      <p:sp>
        <p:nvSpPr>
          <p:cNvPr id="16" name="TextBox 15">
            <a:extLst>
              <a:ext uri="{FF2B5EF4-FFF2-40B4-BE49-F238E27FC236}">
                <a16:creationId xmlns:a16="http://schemas.microsoft.com/office/drawing/2014/main" id="{3942C2FE-1A8D-3ECE-1BAB-E91D854D2730}"/>
              </a:ext>
            </a:extLst>
          </p:cNvPr>
          <p:cNvSpPr txBox="1"/>
          <p:nvPr/>
        </p:nvSpPr>
        <p:spPr>
          <a:xfrm>
            <a:off x="0" y="8884619"/>
            <a:ext cx="6858000"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Page 1 of 5</a:t>
            </a:r>
          </a:p>
        </p:txBody>
      </p:sp>
      <p:pic>
        <p:nvPicPr>
          <p:cNvPr id="4" name="Picture 3" descr="Icon&#10;&#10;Description automatically generated">
            <a:extLst>
              <a:ext uri="{FF2B5EF4-FFF2-40B4-BE49-F238E27FC236}">
                <a16:creationId xmlns:a16="http://schemas.microsoft.com/office/drawing/2014/main" id="{18B53549-E0CE-A0E9-C73C-E75431732D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8931" y="741257"/>
            <a:ext cx="1296738" cy="1296738"/>
          </a:xfrm>
          <a:prstGeom prst="rect">
            <a:avLst/>
          </a:prstGeom>
        </p:spPr>
      </p:pic>
    </p:spTree>
    <p:extLst>
      <p:ext uri="{BB962C8B-B14F-4D97-AF65-F5344CB8AC3E}">
        <p14:creationId xmlns:p14="http://schemas.microsoft.com/office/powerpoint/2010/main" val="1805057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C7657C-12C8-8C0F-C961-BCD158F93EDC}"/>
              </a:ext>
            </a:extLst>
          </p:cNvPr>
          <p:cNvPicPr>
            <a:picLocks noChangeAspect="1"/>
          </p:cNvPicPr>
          <p:nvPr/>
        </p:nvPicPr>
        <p:blipFill>
          <a:blip r:embed="rId2"/>
          <a:stretch>
            <a:fillRect/>
          </a:stretch>
        </p:blipFill>
        <p:spPr>
          <a:xfrm>
            <a:off x="0" y="-13160"/>
            <a:ext cx="6858000" cy="9144000"/>
          </a:xfrm>
          <a:prstGeom prst="rect">
            <a:avLst/>
          </a:prstGeom>
        </p:spPr>
      </p:pic>
      <p:sp>
        <p:nvSpPr>
          <p:cNvPr id="2" name="Title 1">
            <a:extLst>
              <a:ext uri="{FF2B5EF4-FFF2-40B4-BE49-F238E27FC236}">
                <a16:creationId xmlns:a16="http://schemas.microsoft.com/office/drawing/2014/main" id="{AC673675-4ACD-ABA7-002D-6C9BF8D1587C}"/>
              </a:ext>
            </a:extLst>
          </p:cNvPr>
          <p:cNvSpPr>
            <a:spLocks noGrp="1"/>
          </p:cNvSpPr>
          <p:nvPr>
            <p:ph type="title" idx="4294967295"/>
          </p:nvPr>
        </p:nvSpPr>
        <p:spPr>
          <a:xfrm>
            <a:off x="471488" y="-1767417"/>
            <a:ext cx="5915025" cy="1767417"/>
          </a:xfrm>
        </p:spPr>
        <p:txBody>
          <a:bodyPr vert="horz" lIns="91440" tIns="45720" rIns="91440" bIns="45720" rtlCol="0" anchor="b">
            <a:normAutofit/>
          </a:bodyPr>
          <a:lstStyle/>
          <a:p>
            <a:r>
              <a:rPr lang="en-US" dirty="0"/>
              <a:t>Appendix 3 continued page 2 of 5</a:t>
            </a:r>
          </a:p>
        </p:txBody>
      </p:sp>
      <p:sp>
        <p:nvSpPr>
          <p:cNvPr id="9" name="TextBox 8">
            <a:extLst>
              <a:ext uri="{FF2B5EF4-FFF2-40B4-BE49-F238E27FC236}">
                <a16:creationId xmlns:a16="http://schemas.microsoft.com/office/drawing/2014/main" id="{ABC5DE33-5B80-09C5-186F-4DD82438EE9C}"/>
              </a:ext>
            </a:extLst>
          </p:cNvPr>
          <p:cNvSpPr txBox="1"/>
          <p:nvPr/>
        </p:nvSpPr>
        <p:spPr>
          <a:xfrm>
            <a:off x="0" y="371170"/>
            <a:ext cx="6210439" cy="430887"/>
          </a:xfrm>
          <a:prstGeom prst="rect">
            <a:avLst/>
          </a:prstGeom>
          <a:noFill/>
        </p:spPr>
        <p:txBody>
          <a:bodyPr wrap="square">
            <a:spAutoFit/>
          </a:bodyPr>
          <a:lstStyle/>
          <a:p>
            <a:pPr marL="288925"/>
            <a:r>
              <a:rPr lang="en-US" sz="2200" b="1" dirty="0">
                <a:solidFill>
                  <a:srgbClr val="205394"/>
                </a:solidFill>
                <a:latin typeface="Book Antiqua" panose="02040602050305030304" pitchFamily="18" charset="0"/>
                <a:cs typeface="Arial" panose="020B0604020202020204" pitchFamily="34" charset="0"/>
              </a:rPr>
              <a:t>Stage 1: Agreement and Practice</a:t>
            </a:r>
          </a:p>
        </p:txBody>
      </p:sp>
      <p:sp>
        <p:nvSpPr>
          <p:cNvPr id="12" name="TextBox 11">
            <a:extLst>
              <a:ext uri="{FF2B5EF4-FFF2-40B4-BE49-F238E27FC236}">
                <a16:creationId xmlns:a16="http://schemas.microsoft.com/office/drawing/2014/main" id="{36C5B3CF-BA8A-04B8-44D0-55AABDADA704}"/>
              </a:ext>
            </a:extLst>
          </p:cNvPr>
          <p:cNvSpPr txBox="1"/>
          <p:nvPr/>
        </p:nvSpPr>
        <p:spPr>
          <a:xfrm>
            <a:off x="295525" y="848389"/>
            <a:ext cx="6112042" cy="4826962"/>
          </a:xfrm>
          <a:prstGeom prst="rect">
            <a:avLst/>
          </a:prstGeom>
          <a:noFill/>
        </p:spPr>
        <p:txBody>
          <a:bodyPr wrap="square">
            <a:spAutoFit/>
          </a:bodyPr>
          <a:lstStyle/>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Complete the Prerequisite Evaluation with support from the Mentor Trainer.</a:t>
            </a:r>
            <a:endParaRPr lang="en-US" sz="1200" b="1" dirty="0">
              <a:effectLst/>
              <a:latin typeface="Book Antiqua" panose="02040602050305030304" pitchFamily="18" charset="0"/>
              <a:ea typeface="Noto Sans Symbols"/>
              <a:cs typeface="Arial" panose="020B0604020202020204" pitchFamily="34" charset="0"/>
            </a:endParaRPr>
          </a:p>
          <a:p>
            <a:pPr marL="457200" marR="0">
              <a:lnSpc>
                <a:spcPct val="107000"/>
              </a:lnSpc>
              <a:spcBef>
                <a:spcPts val="0"/>
              </a:spcBef>
              <a:spcAft>
                <a:spcPts val="0"/>
              </a:spcAft>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b="1" dirty="0">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Enter into agreement with Mentor Trainer to start the process.  </a:t>
            </a:r>
            <a:endParaRPr lang="en-US" sz="1200" b="1" dirty="0">
              <a:effectLst/>
              <a:latin typeface="Book Antiqua" panose="02040602050305030304" pitchFamily="18" charset="0"/>
              <a:ea typeface="Noto Sans Symbols"/>
              <a:cs typeface="Arial" panose="020B0604020202020204" pitchFamily="34" charset="0"/>
            </a:endParaRPr>
          </a:p>
          <a:p>
            <a:pPr marL="457200" marR="0">
              <a:lnSpc>
                <a:spcPct val="107000"/>
              </a:lnSpc>
              <a:spcBef>
                <a:spcPts val="0"/>
              </a:spcBef>
              <a:spcAft>
                <a:spcPts val="0"/>
              </a:spcAft>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b="1" dirty="0">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Document your practice. Begin creating Learning </a:t>
            </a:r>
            <a:r>
              <a:rPr lang="en-US" sz="1200" b="1" dirty="0">
                <a:solidFill>
                  <a:srgbClr val="000000"/>
                </a:solidFill>
                <a:latin typeface="Book Antiqua" panose="02040602050305030304" pitchFamily="18" charset="0"/>
                <a:ea typeface="Arial" panose="020B0604020202020204" pitchFamily="34" charset="0"/>
                <a:cs typeface="Arial" panose="020B0604020202020204" pitchFamily="34" charset="0"/>
              </a:rPr>
              <a:t>P</a:t>
            </a: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lan and developing your Portfolio. Refer to supporting documents (</a:t>
            </a:r>
            <a:r>
              <a:rPr lang="en-US" sz="1200" b="1" i="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Resources</a:t>
            </a:r>
            <a:r>
              <a:rPr lang="en-US" sz="1200" b="1" i="1" dirty="0">
                <a:solidFill>
                  <a:srgbClr val="000000"/>
                </a:solidFill>
                <a:latin typeface="Book Antiqua" panose="02040602050305030304" pitchFamily="18" charset="0"/>
                <a:ea typeface="Arial" panose="020B0604020202020204" pitchFamily="34" charset="0"/>
                <a:cs typeface="Arial" panose="020B0604020202020204" pitchFamily="34" charset="0"/>
              </a:rPr>
              <a:t> </a:t>
            </a:r>
            <a:r>
              <a:rPr lang="en-US" sz="1200" b="1" dirty="0">
                <a:solidFill>
                  <a:srgbClr val="000000"/>
                </a:solidFill>
                <a:latin typeface="Book Antiqua" panose="02040602050305030304" pitchFamily="18" charset="0"/>
                <a:ea typeface="Arial" panose="020B0604020202020204" pitchFamily="34" charset="0"/>
                <a:cs typeface="Arial" panose="020B0604020202020204" pitchFamily="34" charset="0"/>
              </a:rPr>
              <a:t>on TLCPCP website).</a:t>
            </a:r>
            <a:endParaRPr lang="en-US" sz="1200" b="1" dirty="0">
              <a:effectLst/>
              <a:latin typeface="Book Antiqua" panose="02040602050305030304" pitchFamily="18" charset="0"/>
              <a:ea typeface="Noto Sans Symbols"/>
              <a:cs typeface="Arial" panose="020B0604020202020204" pitchFamily="34" charset="0"/>
            </a:endParaRPr>
          </a:p>
          <a:p>
            <a:pPr marL="457200" marR="0">
              <a:lnSpc>
                <a:spcPct val="107000"/>
              </a:lnSpc>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Document the ways you use the skills and what you learn from your practice.</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For each skill, capture detailed examples, information, samples, notes, pictures, stories.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Use the Portfolio Checklist as your guide.</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Submit a One Page </a:t>
            </a:r>
            <a:r>
              <a:rPr lang="en-US" sz="1200" dirty="0">
                <a:solidFill>
                  <a:srgbClr val="000000"/>
                </a:solidFill>
                <a:latin typeface="Book Antiqua" panose="02040602050305030304" pitchFamily="18" charset="0"/>
                <a:ea typeface="Arial" panose="020B0604020202020204" pitchFamily="34" charset="0"/>
                <a:cs typeface="Arial" panose="020B0604020202020204" pitchFamily="34" charset="0"/>
              </a:rPr>
              <a:t>D</a:t>
            </a: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escription of yourself as a PCT© Trainer Candidate.</a:t>
            </a:r>
            <a:r>
              <a:rPr lang="en-US" sz="1200" dirty="0">
                <a:latin typeface="Book Antiqua" panose="02040602050305030304" pitchFamily="18" charset="0"/>
                <a:ea typeface="Arial" panose="020B0604020202020204" pitchFamily="34" charset="0"/>
                <a:cs typeface="Arial" panose="020B0604020202020204" pitchFamily="34" charset="0"/>
              </a:rPr>
              <a:t> </a:t>
            </a: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This part of the credentialing process can be developed throughout your credentialing journey but must be completed, submitted, and reviewed by Mentor Trainer before final certification.</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The Mentor Trainer will ensure that you have taken the necessary steps to begin the certification process.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The Mentor Trainer will review each skill to ensure that you fully understand the concepts, the skills and how to use them.</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The Mentor Trainer will provide feedback as well as mentoring if needed.</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914400" marR="0">
              <a:lnSpc>
                <a:spcPct val="107000"/>
              </a:lnSpc>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Submit your first One Page </a:t>
            </a:r>
            <a:r>
              <a:rPr lang="en-US" sz="1200" b="1" dirty="0">
                <a:solidFill>
                  <a:srgbClr val="000000"/>
                </a:solidFill>
                <a:latin typeface="Book Antiqua" panose="02040602050305030304" pitchFamily="18" charset="0"/>
                <a:ea typeface="Arial" panose="020B0604020202020204" pitchFamily="34" charset="0"/>
                <a:cs typeface="Arial" panose="020B0604020202020204" pitchFamily="34" charset="0"/>
              </a:rPr>
              <a:t>D</a:t>
            </a: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escription of yourself as a PCT© Trainer Candidate.</a:t>
            </a:r>
            <a:endParaRPr lang="en-US" sz="1200" b="1" dirty="0">
              <a:effectLst/>
              <a:latin typeface="Book Antiqua" panose="02040602050305030304" pitchFamily="18" charset="0"/>
              <a:ea typeface="Noto Sans Symbols"/>
              <a:cs typeface="Arial" panose="020B0604020202020204" pitchFamily="34" charset="0"/>
            </a:endParaRPr>
          </a:p>
        </p:txBody>
      </p:sp>
      <p:sp>
        <p:nvSpPr>
          <p:cNvPr id="13" name="TextBox 12">
            <a:extLst>
              <a:ext uri="{FF2B5EF4-FFF2-40B4-BE49-F238E27FC236}">
                <a16:creationId xmlns:a16="http://schemas.microsoft.com/office/drawing/2014/main" id="{D4720D39-6733-5EFC-9A5F-55799AF651E5}"/>
              </a:ext>
            </a:extLst>
          </p:cNvPr>
          <p:cNvSpPr txBox="1"/>
          <p:nvPr/>
        </p:nvSpPr>
        <p:spPr>
          <a:xfrm>
            <a:off x="0" y="5675351"/>
            <a:ext cx="6210439" cy="430887"/>
          </a:xfrm>
          <a:prstGeom prst="rect">
            <a:avLst/>
          </a:prstGeom>
          <a:noFill/>
        </p:spPr>
        <p:txBody>
          <a:bodyPr wrap="square">
            <a:spAutoFit/>
          </a:bodyPr>
          <a:lstStyle/>
          <a:p>
            <a:pPr marL="288925"/>
            <a:r>
              <a:rPr lang="en-US" sz="2200" b="1" dirty="0">
                <a:solidFill>
                  <a:srgbClr val="205394"/>
                </a:solidFill>
                <a:latin typeface="Book Antiqua" panose="02040602050305030304" pitchFamily="18" charset="0"/>
                <a:cs typeface="Arial" panose="020B0604020202020204" pitchFamily="34" charset="0"/>
              </a:rPr>
              <a:t>Stage 2: Preparing to Train</a:t>
            </a:r>
          </a:p>
        </p:txBody>
      </p:sp>
      <p:sp>
        <p:nvSpPr>
          <p:cNvPr id="14" name="TextBox 13">
            <a:extLst>
              <a:ext uri="{FF2B5EF4-FFF2-40B4-BE49-F238E27FC236}">
                <a16:creationId xmlns:a16="http://schemas.microsoft.com/office/drawing/2014/main" id="{DE3FCA96-45D6-4120-885E-860E2BD0C7AF}"/>
              </a:ext>
            </a:extLst>
          </p:cNvPr>
          <p:cNvSpPr txBox="1"/>
          <p:nvPr/>
        </p:nvSpPr>
        <p:spPr>
          <a:xfrm>
            <a:off x="295525" y="6135602"/>
            <a:ext cx="6090987" cy="2259401"/>
          </a:xfrm>
          <a:prstGeom prst="rect">
            <a:avLst/>
          </a:prstGeom>
          <a:noFill/>
        </p:spPr>
        <p:txBody>
          <a:bodyPr wrap="square">
            <a:spAutoFit/>
          </a:bodyPr>
          <a:lstStyle/>
          <a:p>
            <a:pPr marL="0" marR="0">
              <a:lnSpc>
                <a:spcPct val="107000"/>
              </a:lnSpc>
              <a:spcBef>
                <a:spcPts val="0"/>
              </a:spcBef>
              <a:spcAft>
                <a:spcPts val="800"/>
              </a:spcAft>
            </a:pPr>
            <a:r>
              <a:rPr lang="en-US" sz="1200" b="1" dirty="0">
                <a:solidFill>
                  <a:schemeClr val="accent2">
                    <a:lumMod val="75000"/>
                  </a:schemeClr>
                </a:solidFill>
                <a:latin typeface="Book Antiqua" panose="02040602050305030304" pitchFamily="18" charset="0"/>
                <a:ea typeface="Arial" panose="020B0604020202020204" pitchFamily="34" charset="0"/>
                <a:cs typeface="Arial" panose="020B0604020202020204" pitchFamily="34" charset="0"/>
              </a:rPr>
              <a:t>You will </a:t>
            </a: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observe a full PCT© </a:t>
            </a:r>
            <a:r>
              <a:rPr lang="en-US" sz="1200" b="1" dirty="0">
                <a:solidFill>
                  <a:schemeClr val="accent2">
                    <a:lumMod val="75000"/>
                  </a:schemeClr>
                </a:solidFill>
                <a:latin typeface="Book Antiqua" panose="02040602050305030304" pitchFamily="18" charset="0"/>
                <a:ea typeface="Arial" panose="020B0604020202020204" pitchFamily="34" charset="0"/>
                <a:cs typeface="Arial" panose="020B0604020202020204" pitchFamily="34" charset="0"/>
              </a:rPr>
              <a:t>T</a:t>
            </a: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raining </a:t>
            </a:r>
            <a:r>
              <a:rPr lang="en-US" sz="1200" b="1" dirty="0">
                <a:solidFill>
                  <a:schemeClr val="accent2">
                    <a:lumMod val="75000"/>
                  </a:schemeClr>
                </a:solidFill>
                <a:latin typeface="Book Antiqua" panose="02040602050305030304" pitchFamily="18" charset="0"/>
                <a:ea typeface="Arial" panose="020B0604020202020204" pitchFamily="34" charset="0"/>
                <a:cs typeface="Arial" panose="020B0604020202020204" pitchFamily="34" charset="0"/>
              </a:rPr>
              <a:t>in action </a:t>
            </a: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with the scripted curriculum in front of you.</a:t>
            </a:r>
            <a:endParaRPr lang="en-US" sz="12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You will notice how another trainer answers questions, manages timeframes, and facilitates activities.</a:t>
            </a:r>
            <a:endParaRPr lang="en-US" sz="12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 </a:t>
            </a:r>
            <a:endParaRPr lang="en-US" sz="12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You will do a minimum of 2 full demonstrations prior to credentialing.  </a:t>
            </a:r>
            <a:endParaRPr lang="en-US" sz="12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Good preparation will make training easier to deliver.</a:t>
            </a:r>
            <a:endParaRPr lang="en-US" sz="12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 </a:t>
            </a:r>
            <a:endParaRPr lang="en-US" sz="1200" b="1" dirty="0">
              <a:solidFill>
                <a:schemeClr val="accent2">
                  <a:lumMod val="75000"/>
                </a:schemeClr>
              </a:solidFill>
              <a:latin typeface="Book Antiqua" panose="02040602050305030304" pitchFamily="18" charset="0"/>
              <a:ea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12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rPr>
              <a:t>Use the following checklist to guide you in your preparation and demonstration of a PCT© Training:</a:t>
            </a:r>
          </a:p>
        </p:txBody>
      </p:sp>
      <p:sp>
        <p:nvSpPr>
          <p:cNvPr id="5" name="TextBox 4">
            <a:extLst>
              <a:ext uri="{FF2B5EF4-FFF2-40B4-BE49-F238E27FC236}">
                <a16:creationId xmlns:a16="http://schemas.microsoft.com/office/drawing/2014/main" id="{A6DE4ABE-1EF7-7374-6BBF-1AC7460630E2}"/>
              </a:ext>
            </a:extLst>
          </p:cNvPr>
          <p:cNvSpPr txBox="1"/>
          <p:nvPr/>
        </p:nvSpPr>
        <p:spPr>
          <a:xfrm>
            <a:off x="0" y="8884619"/>
            <a:ext cx="6858000"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Page 2 of 5</a:t>
            </a:r>
          </a:p>
        </p:txBody>
      </p:sp>
    </p:spTree>
    <p:extLst>
      <p:ext uri="{BB962C8B-B14F-4D97-AF65-F5344CB8AC3E}">
        <p14:creationId xmlns:p14="http://schemas.microsoft.com/office/powerpoint/2010/main" val="673030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3415B4-A363-5F17-85CE-4974936C6A17}"/>
              </a:ext>
            </a:extLst>
          </p:cNvPr>
          <p:cNvPicPr>
            <a:picLocks noChangeAspect="1"/>
          </p:cNvPicPr>
          <p:nvPr/>
        </p:nvPicPr>
        <p:blipFill>
          <a:blip r:embed="rId2"/>
          <a:stretch>
            <a:fillRect/>
          </a:stretch>
        </p:blipFill>
        <p:spPr>
          <a:xfrm>
            <a:off x="0" y="0"/>
            <a:ext cx="6858000" cy="9144000"/>
          </a:xfrm>
          <a:prstGeom prst="rect">
            <a:avLst/>
          </a:prstGeom>
        </p:spPr>
      </p:pic>
      <p:sp>
        <p:nvSpPr>
          <p:cNvPr id="2" name="Title 1">
            <a:extLst>
              <a:ext uri="{FF2B5EF4-FFF2-40B4-BE49-F238E27FC236}">
                <a16:creationId xmlns:a16="http://schemas.microsoft.com/office/drawing/2014/main" id="{4E522702-005A-BA9D-8710-B2799BAA4BE7}"/>
              </a:ext>
            </a:extLst>
          </p:cNvPr>
          <p:cNvSpPr>
            <a:spLocks noGrp="1"/>
          </p:cNvSpPr>
          <p:nvPr>
            <p:ph type="title" idx="4294967295"/>
          </p:nvPr>
        </p:nvSpPr>
        <p:spPr>
          <a:xfrm>
            <a:off x="471488" y="-1767417"/>
            <a:ext cx="5915025" cy="1767417"/>
          </a:xfrm>
        </p:spPr>
        <p:txBody>
          <a:bodyPr vert="horz" lIns="91440" tIns="45720" rIns="91440" bIns="45720" rtlCol="0" anchor="b">
            <a:normAutofit/>
          </a:bodyPr>
          <a:lstStyle/>
          <a:p>
            <a:r>
              <a:rPr lang="en-US" dirty="0"/>
              <a:t>Appendix 3 continued Page 3 of 5</a:t>
            </a:r>
          </a:p>
        </p:txBody>
      </p:sp>
      <p:sp>
        <p:nvSpPr>
          <p:cNvPr id="12" name="TextBox 11">
            <a:extLst>
              <a:ext uri="{FF2B5EF4-FFF2-40B4-BE49-F238E27FC236}">
                <a16:creationId xmlns:a16="http://schemas.microsoft.com/office/drawing/2014/main" id="{36C5B3CF-BA8A-04B8-44D0-55AABDADA704}"/>
              </a:ext>
            </a:extLst>
          </p:cNvPr>
          <p:cNvSpPr txBox="1"/>
          <p:nvPr/>
        </p:nvSpPr>
        <p:spPr>
          <a:xfrm>
            <a:off x="274471" y="499760"/>
            <a:ext cx="6112042" cy="8384859"/>
          </a:xfrm>
          <a:prstGeom prst="rect">
            <a:avLst/>
          </a:prstGeom>
          <a:noFill/>
        </p:spPr>
        <p:txBody>
          <a:bodyPr wrap="square">
            <a:spAutoFit/>
          </a:bodyPr>
          <a:lstStyle/>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Observe a full PCT© Training.</a:t>
            </a:r>
            <a:endParaRPr lang="en-US" sz="1200" b="1" dirty="0">
              <a:effectLst/>
              <a:latin typeface="Book Antiqua" panose="02040602050305030304" pitchFamily="18" charset="0"/>
              <a:ea typeface="Noto Sans Symbols"/>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Option: Trainer candidates can work in pairs.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Mentor Trainer will provide you with a PCT© Trainer’s Guide and other training materials.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You will have the opportunity to discuss, ask questions and review your observations with Mentor after the training.</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914400" marR="0">
              <a:lnSpc>
                <a:spcPct val="107000"/>
              </a:lnSpc>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b="1" dirty="0">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During observation, take notes on:</a:t>
            </a:r>
            <a:endParaRPr lang="en-US" sz="1200" b="1" dirty="0">
              <a:effectLst/>
              <a:latin typeface="Book Antiqua" panose="02040602050305030304" pitchFamily="18" charset="0"/>
              <a:ea typeface="Noto Sans Symbols"/>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Training techniques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Examples and stories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Effective management of questions and concerns.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Time management</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Flow of the training and agenda.</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914400" marR="0">
              <a:lnSpc>
                <a:spcPct val="107000"/>
              </a:lnSpc>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Review and discuss observations with Mentor Trainer after sessions.</a:t>
            </a:r>
            <a:endParaRPr lang="en-US" sz="1200" b="1" dirty="0">
              <a:effectLst/>
              <a:latin typeface="Book Antiqua" panose="02040602050305030304" pitchFamily="18" charset="0"/>
              <a:ea typeface="Noto Sans Symbols"/>
              <a:cs typeface="Arial" panose="020B0604020202020204" pitchFamily="34" charset="0"/>
            </a:endParaRPr>
          </a:p>
          <a:p>
            <a:pPr marL="457200" marR="0">
              <a:lnSpc>
                <a:spcPct val="107000"/>
              </a:lnSpc>
              <a:spcBef>
                <a:spcPts val="0"/>
              </a:spcBef>
              <a:spcAft>
                <a:spcPts val="0"/>
              </a:spcAft>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b="1" dirty="0">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Develop your Learning </a:t>
            </a:r>
            <a:r>
              <a:rPr lang="en-US" sz="1200" b="1" dirty="0">
                <a:solidFill>
                  <a:srgbClr val="000000"/>
                </a:solidFill>
                <a:latin typeface="Book Antiqua" panose="02040602050305030304" pitchFamily="18" charset="0"/>
                <a:ea typeface="Arial" panose="020B0604020202020204" pitchFamily="34" charset="0"/>
                <a:cs typeface="Arial" panose="020B0604020202020204" pitchFamily="34" charset="0"/>
              </a:rPr>
              <a:t>P</a:t>
            </a: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lan with support from Mentor Trainer.</a:t>
            </a:r>
            <a:endParaRPr lang="en-US" sz="1200" b="1" dirty="0">
              <a:effectLst/>
              <a:latin typeface="Book Antiqua" panose="02040602050305030304" pitchFamily="18" charset="0"/>
              <a:ea typeface="Noto Sans Symbols"/>
              <a:cs typeface="Arial" panose="020B0604020202020204" pitchFamily="34" charset="0"/>
            </a:endParaRPr>
          </a:p>
          <a:p>
            <a:pPr marL="457200" marR="0">
              <a:lnSpc>
                <a:spcPct val="107000"/>
              </a:lnSpc>
              <a:spcBef>
                <a:spcPts val="0"/>
              </a:spcBef>
              <a:spcAft>
                <a:spcPts val="0"/>
              </a:spcAft>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b="1" dirty="0">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Meet with Mentor Trainer to prepare for your first training demonstration.</a:t>
            </a:r>
            <a:endParaRPr lang="en-US" sz="1200" b="1" dirty="0">
              <a:effectLst/>
              <a:latin typeface="Book Antiqua" panose="02040602050305030304" pitchFamily="18" charset="0"/>
              <a:ea typeface="Noto Sans Symbols"/>
              <a:cs typeface="Arial" panose="020B0604020202020204" pitchFamily="34" charset="0"/>
            </a:endParaRPr>
          </a:p>
          <a:p>
            <a:pPr marL="457200" marR="0">
              <a:lnSpc>
                <a:spcPct val="107000"/>
              </a:lnSpc>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Receive support preparing for your 1</a:t>
            </a:r>
            <a:r>
              <a:rPr lang="en-US" sz="1200" baseline="300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st</a:t>
            </a: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demonstration.</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Determine if you will be delivering the training alone, with another trainer or with the Mentor.</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Review logistics requirements, including registration process, location, materials preparation, printing, equipment, set up, etc.</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Determine when/how your Mentor will support you and assist with the actual training session if needed.</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914400" marR="0">
              <a:lnSpc>
                <a:spcPct val="107000"/>
              </a:lnSpc>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Study materials, notes and logistics.</a:t>
            </a:r>
            <a:endParaRPr lang="en-US" sz="1200" b="1" dirty="0">
              <a:effectLst/>
              <a:latin typeface="Book Antiqua" panose="02040602050305030304" pitchFamily="18" charset="0"/>
              <a:ea typeface="Noto Sans Symbols"/>
              <a:cs typeface="Arial" panose="020B0604020202020204" pitchFamily="34" charset="0"/>
            </a:endParaRPr>
          </a:p>
          <a:p>
            <a:pPr marL="457200" marR="0">
              <a:lnSpc>
                <a:spcPct val="107000"/>
              </a:lnSpc>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Build your knowledge of material, sequences, concepts, learning objectives and time frames.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Organize your materials.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Learn the training activities and how to facilitate them successfully.</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Familiarize yourself with TLCPCP website.</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Practice delivering the training and facilitating exercises (on your own, in front of friends or family, co-workers, etc.).</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If you are co-training, work with co-trainer to determine which sections will be delivered by whom. Review and get agreement from your Mentor Trainer.</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With co-trainer, determine how transitions and flow will occur and how you will support each other.</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p:txBody>
      </p:sp>
      <p:sp>
        <p:nvSpPr>
          <p:cNvPr id="5" name="TextBox 4">
            <a:extLst>
              <a:ext uri="{FF2B5EF4-FFF2-40B4-BE49-F238E27FC236}">
                <a16:creationId xmlns:a16="http://schemas.microsoft.com/office/drawing/2014/main" id="{73003D4A-581F-88A9-9587-AA6BBDF42106}"/>
              </a:ext>
            </a:extLst>
          </p:cNvPr>
          <p:cNvSpPr txBox="1"/>
          <p:nvPr/>
        </p:nvSpPr>
        <p:spPr>
          <a:xfrm>
            <a:off x="0" y="8884619"/>
            <a:ext cx="6858000"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Page 3 of 5</a:t>
            </a:r>
          </a:p>
        </p:txBody>
      </p:sp>
    </p:spTree>
    <p:extLst>
      <p:ext uri="{BB962C8B-B14F-4D97-AF65-F5344CB8AC3E}">
        <p14:creationId xmlns:p14="http://schemas.microsoft.com/office/powerpoint/2010/main" val="2186232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D6FA75-728F-7A16-123C-F07816A90912}"/>
              </a:ext>
            </a:extLst>
          </p:cNvPr>
          <p:cNvPicPr>
            <a:picLocks noChangeAspect="1"/>
          </p:cNvPicPr>
          <p:nvPr/>
        </p:nvPicPr>
        <p:blipFill>
          <a:blip r:embed="rId2"/>
          <a:stretch>
            <a:fillRect/>
          </a:stretch>
        </p:blipFill>
        <p:spPr>
          <a:xfrm>
            <a:off x="0" y="-9101"/>
            <a:ext cx="6855592" cy="9153101"/>
          </a:xfrm>
          <a:prstGeom prst="rect">
            <a:avLst/>
          </a:prstGeom>
        </p:spPr>
      </p:pic>
      <p:sp>
        <p:nvSpPr>
          <p:cNvPr id="2" name="Title 1">
            <a:extLst>
              <a:ext uri="{FF2B5EF4-FFF2-40B4-BE49-F238E27FC236}">
                <a16:creationId xmlns:a16="http://schemas.microsoft.com/office/drawing/2014/main" id="{B323C927-0132-2ADF-5C39-A61FB64E0E47}"/>
              </a:ext>
            </a:extLst>
          </p:cNvPr>
          <p:cNvSpPr>
            <a:spLocks noGrp="1"/>
          </p:cNvSpPr>
          <p:nvPr>
            <p:ph type="title" idx="4294967295"/>
          </p:nvPr>
        </p:nvSpPr>
        <p:spPr>
          <a:xfrm>
            <a:off x="471488" y="-1767417"/>
            <a:ext cx="5915025" cy="1767417"/>
          </a:xfrm>
        </p:spPr>
        <p:txBody>
          <a:bodyPr vert="horz" lIns="91440" tIns="45720" rIns="91440" bIns="45720" rtlCol="0" anchor="b">
            <a:normAutofit/>
          </a:bodyPr>
          <a:lstStyle/>
          <a:p>
            <a:r>
              <a:rPr lang="en-US" dirty="0"/>
              <a:t>Appendix 3 continued page 4 of 5</a:t>
            </a:r>
          </a:p>
        </p:txBody>
      </p:sp>
      <p:sp>
        <p:nvSpPr>
          <p:cNvPr id="9" name="TextBox 8">
            <a:extLst>
              <a:ext uri="{FF2B5EF4-FFF2-40B4-BE49-F238E27FC236}">
                <a16:creationId xmlns:a16="http://schemas.microsoft.com/office/drawing/2014/main" id="{ABC5DE33-5B80-09C5-186F-4DD82438EE9C}"/>
              </a:ext>
            </a:extLst>
          </p:cNvPr>
          <p:cNvSpPr txBox="1"/>
          <p:nvPr/>
        </p:nvSpPr>
        <p:spPr>
          <a:xfrm>
            <a:off x="262647" y="473330"/>
            <a:ext cx="6236476" cy="430887"/>
          </a:xfrm>
          <a:prstGeom prst="rect">
            <a:avLst/>
          </a:prstGeom>
          <a:noFill/>
        </p:spPr>
        <p:txBody>
          <a:bodyPr wrap="square">
            <a:spAutoFit/>
          </a:bodyPr>
          <a:lstStyle/>
          <a:p>
            <a:pPr marL="288925"/>
            <a:r>
              <a:rPr lang="en-US" sz="2200" b="1" dirty="0">
                <a:solidFill>
                  <a:srgbClr val="205394"/>
                </a:solidFill>
                <a:latin typeface="Book Antiqua" panose="02040602050305030304" pitchFamily="18" charset="0"/>
                <a:cs typeface="Arial" panose="020B0604020202020204" pitchFamily="34" charset="0"/>
              </a:rPr>
              <a:t>Stage 3: Practice before Formal Observation</a:t>
            </a:r>
          </a:p>
        </p:txBody>
      </p:sp>
      <p:sp>
        <p:nvSpPr>
          <p:cNvPr id="12" name="TextBox 11">
            <a:extLst>
              <a:ext uri="{FF2B5EF4-FFF2-40B4-BE49-F238E27FC236}">
                <a16:creationId xmlns:a16="http://schemas.microsoft.com/office/drawing/2014/main" id="{36C5B3CF-BA8A-04B8-44D0-55AABDADA704}"/>
              </a:ext>
            </a:extLst>
          </p:cNvPr>
          <p:cNvSpPr txBox="1"/>
          <p:nvPr/>
        </p:nvSpPr>
        <p:spPr>
          <a:xfrm>
            <a:off x="293118" y="1047486"/>
            <a:ext cx="6112042" cy="5611344"/>
          </a:xfrm>
          <a:prstGeom prst="rect">
            <a:avLst/>
          </a:prstGeom>
          <a:noFill/>
        </p:spPr>
        <p:txBody>
          <a:bodyPr wrap="square">
            <a:spAutoFit/>
          </a:bodyPr>
          <a:lstStyle/>
          <a:p>
            <a:pPr marL="0" marR="0">
              <a:lnSpc>
                <a:spcPct val="107000"/>
              </a:lnSpc>
              <a:spcBef>
                <a:spcPts val="0"/>
              </a:spcBef>
              <a:spcAft>
                <a:spcPts val="0"/>
              </a:spcAft>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Effective delivery of this training requires a strong knowledge of the PCT© Trainer’s Guide, </a:t>
            </a:r>
            <a:r>
              <a:rPr lang="en-US" sz="1200" b="1" dirty="0">
                <a:solidFill>
                  <a:schemeClr val="accent2">
                    <a:lumMod val="75000"/>
                  </a:schemeClr>
                </a:solidFill>
                <a:latin typeface="Book Antiqua" panose="02040602050305030304" pitchFamily="18" charset="0"/>
                <a:ea typeface="Arial" panose="020B0604020202020204" pitchFamily="34" charset="0"/>
                <a:cs typeface="Arial" panose="020B0604020202020204" pitchFamily="34" charset="0"/>
              </a:rPr>
              <a:t>linked activities, </a:t>
            </a: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and experience in applying a variety of skills.</a:t>
            </a:r>
            <a:endParaRPr lang="en-US" sz="12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 </a:t>
            </a:r>
            <a:endParaRPr lang="en-US" sz="12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Practice is important to build competency and comfort.</a:t>
            </a:r>
            <a:endParaRPr lang="en-US" sz="12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 </a:t>
            </a:r>
            <a:endParaRPr lang="en-US" sz="12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Practicing your delivery will allow you to:</a:t>
            </a:r>
            <a:endParaRPr lang="en-US" sz="12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 </a:t>
            </a:r>
            <a:endParaRPr lang="en-US" sz="12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ourier New" panose="02070309020205020404" pitchFamily="49" charset="0"/>
              <a:buChar char="o"/>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Help participants celebrate their understanding</a:t>
            </a:r>
          </a:p>
          <a:p>
            <a:pPr marL="342900" marR="0" lvl="0" indent="-342900">
              <a:lnSpc>
                <a:spcPct val="107000"/>
              </a:lnSpc>
              <a:spcBef>
                <a:spcPts val="0"/>
              </a:spcBef>
              <a:spcAft>
                <a:spcPts val="0"/>
              </a:spcAft>
              <a:buFont typeface="Courier New" panose="02070309020205020404" pitchFamily="49" charset="0"/>
              <a:buChar char="o"/>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Elicit and answer challenging questions from participants.</a:t>
            </a:r>
            <a:endParaRPr lang="en-US" sz="1200" b="1" dirty="0">
              <a:solidFill>
                <a:schemeClr val="accent2">
                  <a:lumMod val="75000"/>
                </a:schemeClr>
              </a:solidFill>
              <a:effectLst/>
              <a:latin typeface="Book Antiqua" panose="02040602050305030304" pitchFamily="18" charset="0"/>
              <a:ea typeface="Courier New" panose="02070309020205020404" pitchFamily="49" charset="0"/>
              <a:cs typeface="Arial" panose="020B0604020202020204" pitchFamily="34" charset="0"/>
            </a:endParaRPr>
          </a:p>
          <a:p>
            <a:pPr marL="342900" marR="0" lvl="0" indent="-342900">
              <a:lnSpc>
                <a:spcPct val="107000"/>
              </a:lnSpc>
              <a:spcBef>
                <a:spcPts val="0"/>
              </a:spcBef>
              <a:spcAft>
                <a:spcPts val="0"/>
              </a:spcAft>
              <a:buFont typeface="Courier New" panose="02070309020205020404" pitchFamily="49" charset="0"/>
              <a:buChar char="o"/>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Adjust timeframes as needed.</a:t>
            </a:r>
            <a:endParaRPr lang="en-US" sz="1200" b="1" dirty="0">
              <a:solidFill>
                <a:schemeClr val="accent2">
                  <a:lumMod val="75000"/>
                </a:schemeClr>
              </a:solidFill>
              <a:effectLst/>
              <a:latin typeface="Book Antiqua" panose="02040602050305030304" pitchFamily="18" charset="0"/>
              <a:ea typeface="Courier New" panose="02070309020205020404" pitchFamily="49" charset="0"/>
              <a:cs typeface="Arial" panose="020B0604020202020204" pitchFamily="34" charset="0"/>
            </a:endParaRPr>
          </a:p>
          <a:p>
            <a:pPr marL="342900" marR="0" lvl="0" indent="-342900">
              <a:lnSpc>
                <a:spcPct val="107000"/>
              </a:lnSpc>
              <a:spcBef>
                <a:spcPts val="0"/>
              </a:spcBef>
              <a:spcAft>
                <a:spcPts val="0"/>
              </a:spcAft>
              <a:buFont typeface="Courier New" panose="02070309020205020404" pitchFamily="49" charset="0"/>
              <a:buChar char="o"/>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Use and discuss a variety of activities in a meaningful way and with confidence</a:t>
            </a:r>
            <a:endParaRPr lang="en-US" sz="1200" b="1" dirty="0">
              <a:solidFill>
                <a:schemeClr val="accent2">
                  <a:lumMod val="75000"/>
                </a:schemeClr>
              </a:solidFill>
              <a:effectLst/>
              <a:latin typeface="Book Antiqua" panose="02040602050305030304" pitchFamily="18" charset="0"/>
              <a:ea typeface="Courier New" panose="02070309020205020404" pitchFamily="49" charset="0"/>
              <a:cs typeface="Arial" panose="020B0604020202020204" pitchFamily="34" charset="0"/>
            </a:endParaRPr>
          </a:p>
          <a:p>
            <a:pPr marL="457200" marR="0">
              <a:lnSpc>
                <a:spcPct val="107000"/>
              </a:lnSpc>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Deliver PCT© training with Mentor or co-trainer as practice.</a:t>
            </a:r>
            <a:endParaRPr lang="en-US" sz="1200" b="1" dirty="0">
              <a:effectLst/>
              <a:latin typeface="Book Antiqua" panose="02040602050305030304" pitchFamily="18" charset="0"/>
              <a:ea typeface="Noto Sans Symbols"/>
              <a:cs typeface="Arial" panose="020B0604020202020204" pitchFamily="34" charset="0"/>
            </a:endParaRPr>
          </a:p>
          <a:p>
            <a:pPr marL="457200" marR="0">
              <a:lnSpc>
                <a:spcPct val="107000"/>
              </a:lnSpc>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Candidates are required to deliver the training 2 times minimum. More may be required based Mentor Trainer’s assessment of your competence and readiness. </a:t>
            </a: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The 2 formal observations by Mentor Trainer:</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1143000" marR="0" lvl="2" indent="-22860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Demonstrate skills</a:t>
            </a:r>
            <a:endParaRPr lang="en-US" sz="1200" dirty="0">
              <a:effectLst/>
              <a:latin typeface="Book Antiqua" panose="02040602050305030304" pitchFamily="18" charset="0"/>
              <a:ea typeface="Noto Sans Symbols"/>
              <a:cs typeface="Arial" panose="020B0604020202020204" pitchFamily="34" charset="0"/>
            </a:endParaRPr>
          </a:p>
          <a:p>
            <a:pPr marL="1143000" marR="0" lvl="2" indent="-22860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Communicate instructions	</a:t>
            </a:r>
            <a:endParaRPr lang="en-US" sz="1200" dirty="0">
              <a:effectLst/>
              <a:latin typeface="Book Antiqua" panose="02040602050305030304" pitchFamily="18" charset="0"/>
              <a:ea typeface="Noto Sans Symbols"/>
              <a:cs typeface="Arial" panose="020B0604020202020204" pitchFamily="34" charset="0"/>
            </a:endParaRPr>
          </a:p>
          <a:p>
            <a:pPr marL="1143000" marR="0" lvl="2" indent="-22860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Manage audience</a:t>
            </a:r>
            <a:endParaRPr lang="en-US" sz="1200" dirty="0">
              <a:effectLst/>
              <a:latin typeface="Book Antiqua" panose="02040602050305030304" pitchFamily="18" charset="0"/>
              <a:ea typeface="Noto Sans Symbols"/>
              <a:cs typeface="Arial" panose="020B0604020202020204" pitchFamily="34" charset="0"/>
            </a:endParaRPr>
          </a:p>
          <a:p>
            <a:pPr marL="1143000" marR="0" lvl="2" indent="-22860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Answer questions</a:t>
            </a:r>
            <a:endParaRPr lang="en-US" sz="1200" dirty="0">
              <a:effectLst/>
              <a:latin typeface="Book Antiqua" panose="02040602050305030304" pitchFamily="18" charset="0"/>
              <a:ea typeface="Noto Sans Symbols"/>
              <a:cs typeface="Arial" panose="020B0604020202020204" pitchFamily="34" charset="0"/>
            </a:endParaRPr>
          </a:p>
          <a:p>
            <a:pPr marL="1143000" marR="0" lvl="2" indent="-22860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Facilitate learning</a:t>
            </a:r>
            <a:endParaRPr lang="en-US" sz="1200" dirty="0">
              <a:effectLst/>
              <a:latin typeface="Book Antiqua" panose="02040602050305030304" pitchFamily="18" charset="0"/>
              <a:ea typeface="Noto Sans Symbols"/>
              <a:cs typeface="Arial" panose="020B0604020202020204" pitchFamily="34" charset="0"/>
            </a:endParaRPr>
          </a:p>
          <a:p>
            <a:pPr marL="1143000" marR="0" lvl="2" indent="-228600">
              <a:lnSpc>
                <a:spcPct val="107000"/>
              </a:lnSpc>
              <a:spcBef>
                <a:spcPts val="0"/>
              </a:spcBef>
              <a:spcAft>
                <a:spcPts val="0"/>
              </a:spcAft>
              <a:buFont typeface="Arial" panose="020B0604020202020204" pitchFamily="34" charset="0"/>
              <a:buChar char="▪"/>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Time management</a:t>
            </a:r>
            <a:endParaRPr lang="en-US" sz="1200" dirty="0">
              <a:effectLst/>
              <a:latin typeface="Book Antiqua" panose="02040602050305030304" pitchFamily="18" charset="0"/>
              <a:ea typeface="Noto Sans Symbols"/>
              <a:cs typeface="Arial" panose="020B0604020202020204" pitchFamily="34" charset="0"/>
            </a:endParaRPr>
          </a:p>
          <a:p>
            <a:pPr marL="800100" lvl="1" indent="-342900">
              <a:lnSpc>
                <a:spcPct val="107000"/>
              </a:lnSpc>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Discuss </a:t>
            </a:r>
            <a:r>
              <a:rPr lang="en-US" sz="1200" dirty="0">
                <a:solidFill>
                  <a:srgbClr val="000000"/>
                </a:solidFill>
                <a:latin typeface="Book Antiqua" panose="02040602050305030304" pitchFamily="18" charset="0"/>
                <a:ea typeface="Arial" panose="020B0604020202020204" pitchFamily="34" charset="0"/>
                <a:cs typeface="Arial" panose="020B0604020202020204" pitchFamily="34" charset="0"/>
              </a:rPr>
              <a:t>and r</a:t>
            </a: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eview with Mentor Trainer at the end of all trainings.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800100" lvl="1" indent="-342900">
              <a:lnSpc>
                <a:spcPct val="107000"/>
              </a:lnSpc>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Mentor Trainer will provide written comments and recommendations.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p:txBody>
      </p:sp>
      <p:sp>
        <p:nvSpPr>
          <p:cNvPr id="10" name="TextBox 9">
            <a:extLst>
              <a:ext uri="{FF2B5EF4-FFF2-40B4-BE49-F238E27FC236}">
                <a16:creationId xmlns:a16="http://schemas.microsoft.com/office/drawing/2014/main" id="{4D732681-34D5-B571-ECC4-BE92536DCCFF}"/>
              </a:ext>
            </a:extLst>
          </p:cNvPr>
          <p:cNvSpPr txBox="1"/>
          <p:nvPr/>
        </p:nvSpPr>
        <p:spPr>
          <a:xfrm>
            <a:off x="325997" y="6930117"/>
            <a:ext cx="6203597" cy="430887"/>
          </a:xfrm>
          <a:prstGeom prst="rect">
            <a:avLst/>
          </a:prstGeom>
          <a:noFill/>
        </p:spPr>
        <p:txBody>
          <a:bodyPr wrap="square">
            <a:spAutoFit/>
          </a:bodyPr>
          <a:lstStyle/>
          <a:p>
            <a:pPr marL="288925"/>
            <a:r>
              <a:rPr lang="en-US" sz="2200" b="1" dirty="0">
                <a:solidFill>
                  <a:srgbClr val="205394"/>
                </a:solidFill>
                <a:latin typeface="Book Antiqua" panose="02040602050305030304" pitchFamily="18" charset="0"/>
                <a:cs typeface="Arial" panose="020B0604020202020204" pitchFamily="34" charset="0"/>
              </a:rPr>
              <a:t>Stage 4: Trainer Portfolio and Certification</a:t>
            </a:r>
          </a:p>
        </p:txBody>
      </p:sp>
      <p:sp>
        <p:nvSpPr>
          <p:cNvPr id="11" name="TextBox 10">
            <a:extLst>
              <a:ext uri="{FF2B5EF4-FFF2-40B4-BE49-F238E27FC236}">
                <a16:creationId xmlns:a16="http://schemas.microsoft.com/office/drawing/2014/main" id="{87DE43CA-53AE-B70C-9661-6C8E8E6E5AFA}"/>
              </a:ext>
            </a:extLst>
          </p:cNvPr>
          <p:cNvSpPr txBox="1"/>
          <p:nvPr/>
        </p:nvSpPr>
        <p:spPr>
          <a:xfrm>
            <a:off x="295526" y="7347604"/>
            <a:ext cx="6203597" cy="988925"/>
          </a:xfrm>
          <a:prstGeom prst="rect">
            <a:avLst/>
          </a:prstGeom>
          <a:noFill/>
        </p:spPr>
        <p:txBody>
          <a:bodyPr wrap="square">
            <a:spAutoFit/>
          </a:bodyPr>
          <a:lstStyle/>
          <a:p>
            <a:pPr marL="0" marR="0">
              <a:lnSpc>
                <a:spcPct val="107000"/>
              </a:lnSpc>
              <a:spcBef>
                <a:spcPts val="0"/>
              </a:spcBef>
              <a:spcAft>
                <a:spcPts val="0"/>
              </a:spcAft>
            </a:pPr>
            <a:r>
              <a:rPr lang="en-US" sz="11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Developing descriptions and plans using the PCT© skills will ensure that you are prepared to teach others how to use the skills.</a:t>
            </a:r>
            <a:endParaRPr lang="en-US" sz="11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 </a:t>
            </a:r>
          </a:p>
          <a:p>
            <a:pPr>
              <a:lnSpc>
                <a:spcPct val="107000"/>
              </a:lnSpc>
            </a:pPr>
            <a:r>
              <a:rPr lang="en-US" sz="1100" b="1" dirty="0">
                <a:solidFill>
                  <a:schemeClr val="accent2">
                    <a:lumMod val="75000"/>
                  </a:schemeClr>
                </a:solidFill>
                <a:effectLst/>
                <a:latin typeface="Book Antiqua" panose="02040602050305030304" pitchFamily="18" charset="0"/>
                <a:ea typeface="Arial" panose="020B0604020202020204" pitchFamily="34" charset="0"/>
              </a:rPr>
              <a:t>We should never plan for another person until we have planned for ourselves – and experienced the process ourselves.</a:t>
            </a:r>
            <a:endParaRPr lang="en-US" sz="1100" b="1" dirty="0">
              <a:solidFill>
                <a:schemeClr val="accent2">
                  <a:lumMod val="75000"/>
                </a:schemeClr>
              </a:solidFill>
              <a:effectLst/>
              <a:latin typeface="Book Antiqua" panose="02040602050305030304" pitchFamily="18" charset="0"/>
              <a:ea typeface="Calibri" panose="020F0502020204030204" pitchFamily="34" charset="0"/>
            </a:endParaRPr>
          </a:p>
        </p:txBody>
      </p:sp>
      <p:sp>
        <p:nvSpPr>
          <p:cNvPr id="5" name="TextBox 4">
            <a:extLst>
              <a:ext uri="{FF2B5EF4-FFF2-40B4-BE49-F238E27FC236}">
                <a16:creationId xmlns:a16="http://schemas.microsoft.com/office/drawing/2014/main" id="{BC081BE7-A0B3-630E-8900-4692B17A206D}"/>
              </a:ext>
            </a:extLst>
          </p:cNvPr>
          <p:cNvSpPr txBox="1"/>
          <p:nvPr/>
        </p:nvSpPr>
        <p:spPr>
          <a:xfrm>
            <a:off x="0" y="8884619"/>
            <a:ext cx="6858000"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Page 4 of 5</a:t>
            </a:r>
          </a:p>
        </p:txBody>
      </p:sp>
    </p:spTree>
    <p:extLst>
      <p:ext uri="{BB962C8B-B14F-4D97-AF65-F5344CB8AC3E}">
        <p14:creationId xmlns:p14="http://schemas.microsoft.com/office/powerpoint/2010/main" val="3422264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67A768-9142-2734-A3B2-B851A4E6011C}"/>
              </a:ext>
            </a:extLst>
          </p:cNvPr>
          <p:cNvPicPr>
            <a:picLocks noChangeAspect="1"/>
          </p:cNvPicPr>
          <p:nvPr/>
        </p:nvPicPr>
        <p:blipFill>
          <a:blip r:embed="rId2"/>
          <a:stretch>
            <a:fillRect/>
          </a:stretch>
        </p:blipFill>
        <p:spPr>
          <a:xfrm>
            <a:off x="0" y="0"/>
            <a:ext cx="6858000" cy="9144000"/>
          </a:xfrm>
          <a:prstGeom prst="rect">
            <a:avLst/>
          </a:prstGeom>
        </p:spPr>
      </p:pic>
      <p:sp>
        <p:nvSpPr>
          <p:cNvPr id="2" name="Title 1">
            <a:extLst>
              <a:ext uri="{FF2B5EF4-FFF2-40B4-BE49-F238E27FC236}">
                <a16:creationId xmlns:a16="http://schemas.microsoft.com/office/drawing/2014/main" id="{E3FCB033-3B41-E547-78FA-F6E481505F60}"/>
              </a:ext>
            </a:extLst>
          </p:cNvPr>
          <p:cNvSpPr>
            <a:spLocks noGrp="1"/>
          </p:cNvSpPr>
          <p:nvPr>
            <p:ph type="title" idx="4294967295"/>
          </p:nvPr>
        </p:nvSpPr>
        <p:spPr>
          <a:xfrm>
            <a:off x="471488" y="-1767417"/>
            <a:ext cx="5915025" cy="1767417"/>
          </a:xfrm>
        </p:spPr>
        <p:txBody>
          <a:bodyPr vert="horz" lIns="91440" tIns="45720" rIns="91440" bIns="45720" rtlCol="0" anchor="b">
            <a:normAutofit/>
          </a:bodyPr>
          <a:lstStyle/>
          <a:p>
            <a:r>
              <a:rPr lang="en-US" dirty="0"/>
              <a:t>Appendix 3 continued page 5 of 5</a:t>
            </a:r>
          </a:p>
        </p:txBody>
      </p:sp>
      <p:sp>
        <p:nvSpPr>
          <p:cNvPr id="12" name="TextBox 11">
            <a:extLst>
              <a:ext uri="{FF2B5EF4-FFF2-40B4-BE49-F238E27FC236}">
                <a16:creationId xmlns:a16="http://schemas.microsoft.com/office/drawing/2014/main" id="{36C5B3CF-BA8A-04B8-44D0-55AABDADA704}"/>
              </a:ext>
            </a:extLst>
          </p:cNvPr>
          <p:cNvSpPr txBox="1"/>
          <p:nvPr/>
        </p:nvSpPr>
        <p:spPr>
          <a:xfrm>
            <a:off x="295526" y="632198"/>
            <a:ext cx="6112042" cy="7587526"/>
          </a:xfrm>
          <a:prstGeom prst="rect">
            <a:avLst/>
          </a:prstGeom>
          <a:noFill/>
        </p:spPr>
        <p:txBody>
          <a:bodyPr wrap="square">
            <a:spAutoFit/>
          </a:bodyPr>
          <a:lstStyle/>
          <a:p>
            <a:pPr>
              <a:lnSpc>
                <a:spcPct val="107000"/>
              </a:lnSpc>
            </a:pPr>
            <a:r>
              <a:rPr lang="en-US" sz="1200" b="1" dirty="0">
                <a:solidFill>
                  <a:schemeClr val="accent2">
                    <a:lumMod val="75000"/>
                  </a:schemeClr>
                </a:solidFill>
                <a:effectLst/>
                <a:latin typeface="Book Antiqua" panose="02040602050305030304" pitchFamily="18" charset="0"/>
                <a:ea typeface="Arial" panose="020B0604020202020204" pitchFamily="34" charset="0"/>
              </a:rPr>
              <a:t>Never use PCT© skills with/on another until you have used them on yourself.</a:t>
            </a:r>
            <a:endParaRPr lang="en-US" sz="1200" b="1" dirty="0">
              <a:solidFill>
                <a:schemeClr val="accent2">
                  <a:lumMod val="75000"/>
                </a:schemeClr>
              </a:solidFill>
              <a:effectLst/>
              <a:latin typeface="Book Antiqua" panose="02040602050305030304" pitchFamily="18" charset="0"/>
              <a:ea typeface="Calibri" panose="020F0502020204030204" pitchFamily="34" charset="0"/>
            </a:endParaRPr>
          </a:p>
          <a:p>
            <a:pPr marL="0" marR="0">
              <a:lnSpc>
                <a:spcPct val="107000"/>
              </a:lnSpc>
              <a:spcBef>
                <a:spcPts val="0"/>
              </a:spcBef>
              <a:spcAft>
                <a:spcPts val="0"/>
              </a:spcAft>
            </a:pPr>
            <a:endPar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1200" b="1"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Arrange an opportunity to ask any further questions, to address any concerns, and to review the requirements for continued certification beyond your first year.</a:t>
            </a:r>
            <a:r>
              <a:rPr lang="en-US" sz="1200" b="1" dirty="0">
                <a:solidFill>
                  <a:schemeClr val="accent2">
                    <a:lumMod val="75000"/>
                  </a:schemeClr>
                </a:solidFill>
                <a:effectLst/>
                <a:latin typeface="Book Antiqua" panose="02040602050305030304" pitchFamily="18" charset="0"/>
                <a:ea typeface="Arial" panose="020B0604020202020204" pitchFamily="34" charset="0"/>
              </a:rPr>
              <a:t> </a:t>
            </a:r>
            <a:endParaRPr lang="en-US" sz="1200" b="1" dirty="0">
              <a:solidFill>
                <a:schemeClr val="accent2">
                  <a:lumMod val="75000"/>
                </a:schemeClr>
              </a:solidFill>
              <a:effectLst/>
              <a:latin typeface="Book Antiqua" panose="02040602050305030304" pitchFamily="18" charset="0"/>
              <a:ea typeface="Calibri" panose="020F0502020204030204" pitchFamily="34" charset="0"/>
            </a:endParaRPr>
          </a:p>
          <a:p>
            <a:pPr marL="0" marR="0">
              <a:lnSpc>
                <a:spcPct val="107000"/>
              </a:lnSpc>
              <a:spcBef>
                <a:spcPts val="0"/>
              </a:spcBef>
              <a:spcAft>
                <a:spcPts val="0"/>
              </a:spcAft>
            </a:pPr>
            <a:r>
              <a:rPr lang="en-US" sz="1200" b="1" dirty="0">
                <a:solidFill>
                  <a:srgbClr val="810131"/>
                </a:solidFill>
                <a:effectLst/>
                <a:latin typeface="Book Antiqua" panose="02040602050305030304" pitchFamily="18" charset="0"/>
                <a:ea typeface="Arial" panose="020B0604020202020204" pitchFamily="34" charset="0"/>
                <a:cs typeface="Arial" panose="020B0604020202020204" pitchFamily="34" charset="0"/>
              </a:rPr>
              <a:t> </a:t>
            </a:r>
            <a:endParaRPr lang="en-US" sz="1200" b="1" dirty="0">
              <a:solidFill>
                <a:srgbClr val="810131"/>
              </a:solidFill>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Submit 2 Person </a:t>
            </a:r>
            <a:r>
              <a:rPr lang="en-US" sz="1200" b="1" dirty="0">
                <a:solidFill>
                  <a:srgbClr val="000000"/>
                </a:solidFill>
                <a:latin typeface="Book Antiqua" panose="02040602050305030304" pitchFamily="18" charset="0"/>
                <a:ea typeface="Arial" panose="020B0604020202020204" pitchFamily="34" charset="0"/>
                <a:cs typeface="Arial" panose="020B0604020202020204" pitchFamily="34" charset="0"/>
              </a:rPr>
              <a:t>C</a:t>
            </a: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entered </a:t>
            </a:r>
            <a:r>
              <a:rPr lang="en-US" sz="1200" b="1" dirty="0">
                <a:solidFill>
                  <a:srgbClr val="000000"/>
                </a:solidFill>
                <a:latin typeface="Book Antiqua" panose="02040602050305030304" pitchFamily="18" charset="0"/>
                <a:ea typeface="Arial" panose="020B0604020202020204" pitchFamily="34" charset="0"/>
                <a:cs typeface="Arial" panose="020B0604020202020204" pitchFamily="34" charset="0"/>
              </a:rPr>
              <a:t>D</a:t>
            </a: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escriptions to your Mentor Trainer.</a:t>
            </a:r>
            <a:endParaRPr lang="en-US" sz="1200" b="1" dirty="0">
              <a:effectLst/>
              <a:latin typeface="Book Antiqua" panose="02040602050305030304" pitchFamily="18" charset="0"/>
              <a:ea typeface="Noto Sans Symbols"/>
              <a:cs typeface="Arial" panose="020B0604020202020204" pitchFamily="34" charset="0"/>
            </a:endParaRPr>
          </a:p>
          <a:p>
            <a:pPr marL="457200" marR="0">
              <a:lnSpc>
                <a:spcPct val="107000"/>
              </a:lnSpc>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libri" panose="020F050202020403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See One Page Description overview and best practices.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A Person Centered Description of yourself.</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A Person Centered Description of a person you support.</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Both descriptions provided electronically to Mentor Trainer.</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Mentor Trainer will review and return with comments and recommendations.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914400" marR="0">
              <a:lnSpc>
                <a:spcPct val="107000"/>
              </a:lnSpc>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Submit 2 One Page </a:t>
            </a:r>
            <a:r>
              <a:rPr lang="en-US" sz="1200" b="1" dirty="0">
                <a:solidFill>
                  <a:srgbClr val="000000"/>
                </a:solidFill>
                <a:latin typeface="Book Antiqua" panose="02040602050305030304" pitchFamily="18" charset="0"/>
                <a:ea typeface="Arial" panose="020B0604020202020204" pitchFamily="34" charset="0"/>
                <a:cs typeface="Arial" panose="020B0604020202020204" pitchFamily="34" charset="0"/>
              </a:rPr>
              <a:t>D</a:t>
            </a: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escriptions to your Mentor.</a:t>
            </a:r>
            <a:endParaRPr lang="en-US" sz="1200" b="1" dirty="0">
              <a:effectLst/>
              <a:latin typeface="Book Antiqua" panose="02040602050305030304" pitchFamily="18" charset="0"/>
              <a:ea typeface="Noto Sans Symbols"/>
              <a:cs typeface="Arial" panose="020B0604020202020204" pitchFamily="34" charset="0"/>
            </a:endParaRPr>
          </a:p>
          <a:p>
            <a:pPr marL="457200" marR="0">
              <a:lnSpc>
                <a:spcPct val="107000"/>
              </a:lnSpc>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See One Page Description overview and best practices.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A One Page Description of yourself as a PCT© Trainer candidate. This should be given to Mentor at Stage 1.</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A One Page Description of a person you support.</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Mentor will review and return with comments and recommendations.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685800" marR="0">
              <a:lnSpc>
                <a:spcPct val="107000"/>
              </a:lnSpc>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Submit samples/examples of PCT© skills as per Portfolio checklist.</a:t>
            </a:r>
            <a:endParaRPr lang="en-US" sz="1200" b="1" dirty="0">
              <a:effectLst/>
              <a:latin typeface="Book Antiqua" panose="02040602050305030304" pitchFamily="18" charset="0"/>
              <a:ea typeface="Noto Sans Symbols"/>
              <a:cs typeface="Arial" panose="020B0604020202020204" pitchFamily="34" charset="0"/>
            </a:endParaRPr>
          </a:p>
          <a:p>
            <a:pPr marL="457200" marR="0">
              <a:lnSpc>
                <a:spcPct val="107000"/>
              </a:lnSpc>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Mentor will review and return with comments and recommendations.</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0" marR="0">
              <a:lnSpc>
                <a:spcPct val="107000"/>
              </a:lnSpc>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 </a:t>
            </a:r>
            <a:endParaRPr lang="en-US" sz="1200" b="1" dirty="0">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Meet with Mentor to review and evaluate your progress.</a:t>
            </a:r>
            <a:endParaRPr lang="en-US" sz="1200" b="1" dirty="0">
              <a:effectLst/>
              <a:latin typeface="Book Antiqua" panose="02040602050305030304" pitchFamily="18" charset="0"/>
              <a:ea typeface="Noto Sans Symbols"/>
              <a:cs typeface="Arial" panose="020B0604020202020204" pitchFamily="34" charset="0"/>
            </a:endParaRPr>
          </a:p>
          <a:p>
            <a:pPr marL="457200" marR="0">
              <a:lnSpc>
                <a:spcPct val="107000"/>
              </a:lnSpc>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Review current status and ensure all steps have been completed to Mentor’s satisfaction including your Portfolio.</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Review requirements for ongoing certification.</a:t>
            </a:r>
            <a:endParaRPr lang="en-US" sz="1200" dirty="0">
              <a:effectLst/>
              <a:latin typeface="Book Antiqua" panose="02040602050305030304" pitchFamily="18" charset="0"/>
              <a:ea typeface="Courier New" panose="02070309020205020404" pitchFamily="49" charset="0"/>
              <a:cs typeface="Arial" panose="020B0604020202020204" pitchFamily="34" charset="0"/>
            </a:endParaRPr>
          </a:p>
          <a:p>
            <a:pPr marL="457200" marR="0">
              <a:lnSpc>
                <a:spcPct val="107000"/>
              </a:lnSpc>
              <a:spcBef>
                <a:spcPts val="0"/>
              </a:spcBef>
              <a:spcAft>
                <a:spcPts val="0"/>
              </a:spcAft>
            </a:pPr>
            <a:r>
              <a:rPr lang="en-US" sz="12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Complete/update your Trainer’s One Page Profile – from PCT© Trainer </a:t>
            </a:r>
            <a:r>
              <a:rPr lang="en-US" sz="1200" b="1" i="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Candidate</a:t>
            </a: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to PCT© Trainer.</a:t>
            </a:r>
            <a:endParaRPr lang="en-US" sz="1200" b="1" dirty="0">
              <a:effectLst/>
              <a:latin typeface="Book Antiqua" panose="02040602050305030304" pitchFamily="18" charset="0"/>
              <a:ea typeface="Noto Sans Symbols"/>
              <a:cs typeface="Arial" panose="020B0604020202020204" pitchFamily="34" charset="0"/>
            </a:endParaRPr>
          </a:p>
          <a:p>
            <a:pPr marL="457200" marR="0">
              <a:lnSpc>
                <a:spcPct val="107000"/>
              </a:lnSpc>
              <a:spcBef>
                <a:spcPts val="0"/>
              </a:spcBef>
              <a:spcAft>
                <a:spcPts val="0"/>
              </a:spcAft>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 </a:t>
            </a:r>
            <a:endParaRPr lang="en-US" sz="1200" b="1" dirty="0">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Review and sign Standards of Practice declaration.</a:t>
            </a:r>
            <a:endParaRPr lang="en-US" sz="1200" b="1" dirty="0">
              <a:effectLst/>
              <a:latin typeface="Book Antiqua" panose="02040602050305030304" pitchFamily="18" charset="0"/>
              <a:ea typeface="Noto Sans Symbols"/>
              <a:cs typeface="Arial" panose="020B0604020202020204" pitchFamily="34" charset="0"/>
            </a:endParaRPr>
          </a:p>
          <a:p>
            <a:pPr marL="0" marR="0">
              <a:lnSpc>
                <a:spcPct val="107000"/>
              </a:lnSpc>
              <a:spcBef>
                <a:spcPts val="0"/>
              </a:spcBef>
              <a:spcAft>
                <a:spcPts val="0"/>
              </a:spcAft>
            </a:pPr>
            <a:r>
              <a:rPr lang="en-US" sz="1200" b="1" dirty="0">
                <a:effectLst/>
                <a:latin typeface="Book Antiqua" panose="02040602050305030304" pitchFamily="18" charset="0"/>
                <a:ea typeface="Arial" panose="020B0604020202020204" pitchFamily="34" charset="0"/>
                <a:cs typeface="Arial" panose="020B0604020202020204" pitchFamily="34" charset="0"/>
              </a:rPr>
              <a:t> </a:t>
            </a:r>
            <a:endParaRPr lang="en-US" sz="1200" b="1" dirty="0">
              <a:effectLst/>
              <a:latin typeface="Book Antiqua" panose="0204060205030503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800"/>
              <a:buFont typeface="Arial" panose="020B0604020202020204" pitchFamily="34" charset="0"/>
              <a:buChar char="❑"/>
            </a:pPr>
            <a:r>
              <a:rPr lang="en-US" sz="1200" b="1"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Complete certification.</a:t>
            </a:r>
            <a:endParaRPr lang="en-US" sz="1200" b="1" dirty="0">
              <a:effectLst/>
              <a:latin typeface="Book Antiqua" panose="02040602050305030304" pitchFamily="18" charset="0"/>
              <a:ea typeface="Noto Sans Symbols"/>
              <a:cs typeface="Arial" panose="020B0604020202020204" pitchFamily="34" charset="0"/>
            </a:endParaRPr>
          </a:p>
        </p:txBody>
      </p:sp>
      <p:sp>
        <p:nvSpPr>
          <p:cNvPr id="5" name="TextBox 4">
            <a:extLst>
              <a:ext uri="{FF2B5EF4-FFF2-40B4-BE49-F238E27FC236}">
                <a16:creationId xmlns:a16="http://schemas.microsoft.com/office/drawing/2014/main" id="{7D9121FD-30BD-DA5B-4BC2-42EE11763325}"/>
              </a:ext>
            </a:extLst>
          </p:cNvPr>
          <p:cNvSpPr txBox="1"/>
          <p:nvPr/>
        </p:nvSpPr>
        <p:spPr>
          <a:xfrm>
            <a:off x="0" y="8884619"/>
            <a:ext cx="6858000"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Page 5 of 5</a:t>
            </a:r>
          </a:p>
        </p:txBody>
      </p:sp>
    </p:spTree>
    <p:extLst>
      <p:ext uri="{BB962C8B-B14F-4D97-AF65-F5344CB8AC3E}">
        <p14:creationId xmlns:p14="http://schemas.microsoft.com/office/powerpoint/2010/main" val="2395285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5A8EB5-4B68-C8F0-6CCB-BC894E5A6205}"/>
              </a:ext>
            </a:extLst>
          </p:cNvPr>
          <p:cNvPicPr>
            <a:picLocks noChangeAspect="1"/>
          </p:cNvPicPr>
          <p:nvPr/>
        </p:nvPicPr>
        <p:blipFill>
          <a:blip r:embed="rId2"/>
          <a:stretch>
            <a:fillRect/>
          </a:stretch>
        </p:blipFill>
        <p:spPr>
          <a:xfrm>
            <a:off x="0" y="0"/>
            <a:ext cx="6855592" cy="9130840"/>
          </a:xfrm>
          <a:prstGeom prst="rect">
            <a:avLst/>
          </a:prstGeom>
        </p:spPr>
      </p:pic>
      <p:sp>
        <p:nvSpPr>
          <p:cNvPr id="4" name="Title 1">
            <a:extLst>
              <a:ext uri="{FF2B5EF4-FFF2-40B4-BE49-F238E27FC236}">
                <a16:creationId xmlns:a16="http://schemas.microsoft.com/office/drawing/2014/main" id="{95BF629B-6EA8-B281-2134-48822033D401}"/>
              </a:ext>
            </a:extLst>
          </p:cNvPr>
          <p:cNvSpPr txBox="1">
            <a:spLocks noGrp="1"/>
          </p:cNvSpPr>
          <p:nvPr>
            <p:ph type="title" idx="4294967295"/>
          </p:nvPr>
        </p:nvSpPr>
        <p:spPr>
          <a:xfrm>
            <a:off x="309738" y="367601"/>
            <a:ext cx="6238524" cy="5275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205394"/>
                </a:solidFill>
                <a:effectLst/>
                <a:uLnTx/>
                <a:uFillTx/>
                <a:latin typeface="Book Antiqua" panose="02040602050305030304" pitchFamily="18" charset="0"/>
                <a:ea typeface="Cambria" panose="02040503050406030204" pitchFamily="18" charset="0"/>
                <a:cs typeface="Arial" panose="020B0604020202020204" pitchFamily="34" charset="0"/>
              </a:rPr>
              <a:t>Appendix 4: Credentialing Learning Plan Checklist</a:t>
            </a:r>
          </a:p>
        </p:txBody>
      </p:sp>
      <p:sp>
        <p:nvSpPr>
          <p:cNvPr id="7" name="TextBox 6">
            <a:extLst>
              <a:ext uri="{FF2B5EF4-FFF2-40B4-BE49-F238E27FC236}">
                <a16:creationId xmlns:a16="http://schemas.microsoft.com/office/drawing/2014/main" id="{DD764F7E-CA57-1082-3D61-437BEA9FC5C4}"/>
              </a:ext>
            </a:extLst>
          </p:cNvPr>
          <p:cNvSpPr txBox="1"/>
          <p:nvPr/>
        </p:nvSpPr>
        <p:spPr>
          <a:xfrm>
            <a:off x="309738" y="895118"/>
            <a:ext cx="3763478" cy="646331"/>
          </a:xfrm>
          <a:prstGeom prst="rect">
            <a:avLst/>
          </a:prstGeom>
          <a:noFill/>
        </p:spPr>
        <p:txBody>
          <a:bodyPr wrap="square">
            <a:spAutoFit/>
          </a:bodyPr>
          <a:lstStyle/>
          <a:p>
            <a:r>
              <a:rPr lang="en-US" sz="1200" b="1" dirty="0">
                <a:latin typeface="Book Antiqua" panose="02040602050305030304" pitchFamily="18" charset="0"/>
                <a:cs typeface="Arial" panose="020B0604020202020204" pitchFamily="34" charset="0"/>
              </a:rPr>
              <a:t>Name of Trainer Candidate:</a:t>
            </a:r>
          </a:p>
          <a:p>
            <a:r>
              <a:rPr lang="en-US" sz="1200" b="1" dirty="0">
                <a:latin typeface="Book Antiqua" panose="02040602050305030304" pitchFamily="18" charset="0"/>
                <a:cs typeface="Arial" panose="020B0604020202020204" pitchFamily="34" charset="0"/>
              </a:rPr>
              <a:t>Name of Mentor:</a:t>
            </a:r>
          </a:p>
          <a:p>
            <a:r>
              <a:rPr lang="en-US" sz="1200" b="1" dirty="0">
                <a:latin typeface="Book Antiqua" panose="02040602050305030304" pitchFamily="18" charset="0"/>
                <a:cs typeface="Arial" panose="020B0604020202020204" pitchFamily="34" charset="0"/>
              </a:rPr>
              <a:t>Date:</a:t>
            </a:r>
          </a:p>
        </p:txBody>
      </p:sp>
      <p:sp>
        <p:nvSpPr>
          <p:cNvPr id="9" name="TextBox 8">
            <a:extLst>
              <a:ext uri="{FF2B5EF4-FFF2-40B4-BE49-F238E27FC236}">
                <a16:creationId xmlns:a16="http://schemas.microsoft.com/office/drawing/2014/main" id="{EC209DCE-9228-4EDA-9641-BEF905521627}"/>
              </a:ext>
            </a:extLst>
          </p:cNvPr>
          <p:cNvSpPr txBox="1"/>
          <p:nvPr/>
        </p:nvSpPr>
        <p:spPr>
          <a:xfrm>
            <a:off x="407252" y="1687397"/>
            <a:ext cx="6050698" cy="286885"/>
          </a:xfrm>
          <a:prstGeom prst="rect">
            <a:avLst/>
          </a:prstGeom>
          <a:solidFill>
            <a:schemeClr val="bg1">
              <a:lumMod val="95000"/>
            </a:schemeClr>
          </a:solidFill>
        </p:spPr>
        <p:txBody>
          <a:bodyPr wrap="square">
            <a:spAutoFit/>
          </a:bodyPr>
          <a:lstStyle/>
          <a:p>
            <a:r>
              <a:rPr lang="en-US" sz="1200" b="1" dirty="0">
                <a:latin typeface="Book Antiqua" panose="02040602050305030304" pitchFamily="18" charset="0"/>
                <a:cs typeface="Arial" panose="020B0604020202020204" pitchFamily="34" charset="0"/>
              </a:rPr>
              <a:t>       Requirement/Certification Activity</a:t>
            </a:r>
          </a:p>
        </p:txBody>
      </p:sp>
      <p:sp>
        <p:nvSpPr>
          <p:cNvPr id="10" name="TextBox 9">
            <a:extLst>
              <a:ext uri="{FF2B5EF4-FFF2-40B4-BE49-F238E27FC236}">
                <a16:creationId xmlns:a16="http://schemas.microsoft.com/office/drawing/2014/main" id="{05A0D541-B374-4680-840D-813E4AD5AB53}"/>
              </a:ext>
            </a:extLst>
          </p:cNvPr>
          <p:cNvSpPr txBox="1"/>
          <p:nvPr/>
        </p:nvSpPr>
        <p:spPr>
          <a:xfrm>
            <a:off x="291841" y="2172796"/>
            <a:ext cx="6256421" cy="276999"/>
          </a:xfrm>
          <a:prstGeom prst="rect">
            <a:avLst/>
          </a:prstGeom>
          <a:noFill/>
        </p:spPr>
        <p:txBody>
          <a:bodyPr wrap="square">
            <a:spAutoFit/>
          </a:bodyPr>
          <a:lstStyle/>
          <a:p>
            <a:pPr marL="171450" indent="-171450">
              <a:buFont typeface="Wingdings" panose="05000000000000000000" pitchFamily="2" charset="2"/>
              <a:buChar char="q"/>
            </a:pPr>
            <a:r>
              <a:rPr lang="en-US" sz="1200" b="1" dirty="0">
                <a:solidFill>
                  <a:schemeClr val="accent2">
                    <a:lumMod val="75000"/>
                  </a:schemeClr>
                </a:solidFill>
                <a:latin typeface="Book Antiqua" panose="02040602050305030304" pitchFamily="18" charset="0"/>
                <a:cs typeface="Arial" panose="020B0604020202020204" pitchFamily="34" charset="0"/>
              </a:rPr>
              <a:t>Attend Trainer Candidate Orientation and complete Prerequisite Review</a:t>
            </a:r>
            <a:r>
              <a:rPr lang="en-US" sz="1200" b="1" dirty="0">
                <a:solidFill>
                  <a:srgbClr val="810131"/>
                </a:solidFill>
                <a:latin typeface="Book Antiqua" panose="02040602050305030304" pitchFamily="18" charset="0"/>
                <a:cs typeface="Arial" panose="020B0604020202020204" pitchFamily="34" charset="0"/>
              </a:rPr>
              <a:t>.</a:t>
            </a:r>
          </a:p>
        </p:txBody>
      </p:sp>
      <p:graphicFrame>
        <p:nvGraphicFramePr>
          <p:cNvPr id="3" name="Table 3" descr="Support Needed">
            <a:extLst>
              <a:ext uri="{FF2B5EF4-FFF2-40B4-BE49-F238E27FC236}">
                <a16:creationId xmlns:a16="http://schemas.microsoft.com/office/drawing/2014/main" id="{39C06516-239A-4A54-8585-45C7FA112F94}"/>
              </a:ext>
            </a:extLst>
          </p:cNvPr>
          <p:cNvGraphicFramePr>
            <a:graphicFrameLocks noGrp="1"/>
          </p:cNvGraphicFramePr>
          <p:nvPr>
            <p:extLst>
              <p:ext uri="{D42A27DB-BD31-4B8C-83A1-F6EECF244321}">
                <p14:modId xmlns:p14="http://schemas.microsoft.com/office/powerpoint/2010/main" val="64241080"/>
              </p:ext>
            </p:extLst>
          </p:nvPr>
        </p:nvGraphicFramePr>
        <p:xfrm>
          <a:off x="407252" y="2509389"/>
          <a:ext cx="6004179" cy="370840"/>
        </p:xfrm>
        <a:graphic>
          <a:graphicData uri="http://schemas.openxmlformats.org/drawingml/2006/table">
            <a:tbl>
              <a:tblPr firstRow="1" bandRow="1">
                <a:tableStyleId>{5C22544A-7EE6-4342-B048-85BDC9FD1C3A}</a:tableStyleId>
              </a:tblPr>
              <a:tblGrid>
                <a:gridCol w="6004179">
                  <a:extLst>
                    <a:ext uri="{9D8B030D-6E8A-4147-A177-3AD203B41FA5}">
                      <a16:colId xmlns:a16="http://schemas.microsoft.com/office/drawing/2014/main" val="3448486077"/>
                    </a:ext>
                  </a:extLst>
                </a:gridCol>
              </a:tblGrid>
              <a:tr h="370840">
                <a:tc>
                  <a:txBody>
                    <a:bodyPr/>
                    <a:lstStyle/>
                    <a:p>
                      <a:r>
                        <a:rPr lang="en-US" sz="1000" b="0" dirty="0">
                          <a:solidFill>
                            <a:schemeClr val="tx1"/>
                          </a:solidFill>
                          <a:latin typeface="Arial" panose="020B0604020202020204" pitchFamily="34" charset="0"/>
                          <a:cs typeface="Arial" panose="020B0604020202020204" pitchFamily="34" charset="0"/>
                        </a:rPr>
                        <a:t>Support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0024674"/>
                  </a:ext>
                </a:extLst>
              </a:tr>
            </a:tbl>
          </a:graphicData>
        </a:graphic>
      </p:graphicFrame>
      <p:graphicFrame>
        <p:nvGraphicFramePr>
          <p:cNvPr id="15" name="Table 3" descr="Target Date">
            <a:extLst>
              <a:ext uri="{FF2B5EF4-FFF2-40B4-BE49-F238E27FC236}">
                <a16:creationId xmlns:a16="http://schemas.microsoft.com/office/drawing/2014/main" id="{247CB089-B8E9-4A11-8064-26D768C29EFE}"/>
              </a:ext>
            </a:extLst>
          </p:cNvPr>
          <p:cNvGraphicFramePr>
            <a:graphicFrameLocks noGrp="1"/>
          </p:cNvGraphicFramePr>
          <p:nvPr>
            <p:extLst>
              <p:ext uri="{D42A27DB-BD31-4B8C-83A1-F6EECF244321}">
                <p14:modId xmlns:p14="http://schemas.microsoft.com/office/powerpoint/2010/main" val="193168198"/>
              </p:ext>
            </p:extLst>
          </p:nvPr>
        </p:nvGraphicFramePr>
        <p:xfrm>
          <a:off x="407252" y="3111935"/>
          <a:ext cx="6004179" cy="370840"/>
        </p:xfrm>
        <a:graphic>
          <a:graphicData uri="http://schemas.openxmlformats.org/drawingml/2006/table">
            <a:tbl>
              <a:tblPr firstRow="1" bandRow="1">
                <a:tableStyleId>{5C22544A-7EE6-4342-B048-85BDC9FD1C3A}</a:tableStyleId>
              </a:tblPr>
              <a:tblGrid>
                <a:gridCol w="6004179">
                  <a:extLst>
                    <a:ext uri="{9D8B030D-6E8A-4147-A177-3AD203B41FA5}">
                      <a16:colId xmlns:a16="http://schemas.microsoft.com/office/drawing/2014/main" val="3448486077"/>
                    </a:ext>
                  </a:extLst>
                </a:gridCol>
              </a:tblGrid>
              <a:tr h="370840">
                <a:tc>
                  <a:txBody>
                    <a:bodyPr/>
                    <a:lstStyle/>
                    <a:p>
                      <a:r>
                        <a:rPr lang="en-US" sz="1000" b="0" dirty="0">
                          <a:solidFill>
                            <a:schemeClr val="tx1"/>
                          </a:solidFill>
                          <a:latin typeface="Arial" panose="020B0604020202020204" pitchFamily="34" charset="0"/>
                          <a:cs typeface="Arial" panose="020B0604020202020204" pitchFamily="34" charset="0"/>
                        </a:rPr>
                        <a:t>Target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0024674"/>
                  </a:ext>
                </a:extLst>
              </a:tr>
            </a:tbl>
          </a:graphicData>
        </a:graphic>
      </p:graphicFrame>
      <p:graphicFrame>
        <p:nvGraphicFramePr>
          <p:cNvPr id="16" name="Table 3" descr="Date Completed">
            <a:extLst>
              <a:ext uri="{FF2B5EF4-FFF2-40B4-BE49-F238E27FC236}">
                <a16:creationId xmlns:a16="http://schemas.microsoft.com/office/drawing/2014/main" id="{8A66B26E-B6B5-4962-A9E4-D0989E9A6387}"/>
              </a:ext>
            </a:extLst>
          </p:cNvPr>
          <p:cNvGraphicFramePr>
            <a:graphicFrameLocks noGrp="1"/>
          </p:cNvGraphicFramePr>
          <p:nvPr>
            <p:extLst>
              <p:ext uri="{D42A27DB-BD31-4B8C-83A1-F6EECF244321}">
                <p14:modId xmlns:p14="http://schemas.microsoft.com/office/powerpoint/2010/main" val="1847244568"/>
              </p:ext>
            </p:extLst>
          </p:nvPr>
        </p:nvGraphicFramePr>
        <p:xfrm>
          <a:off x="407252" y="3701666"/>
          <a:ext cx="6004179" cy="370840"/>
        </p:xfrm>
        <a:graphic>
          <a:graphicData uri="http://schemas.openxmlformats.org/drawingml/2006/table">
            <a:tbl>
              <a:tblPr firstRow="1" bandRow="1">
                <a:tableStyleId>{5C22544A-7EE6-4342-B048-85BDC9FD1C3A}</a:tableStyleId>
              </a:tblPr>
              <a:tblGrid>
                <a:gridCol w="6004179">
                  <a:extLst>
                    <a:ext uri="{9D8B030D-6E8A-4147-A177-3AD203B41FA5}">
                      <a16:colId xmlns:a16="http://schemas.microsoft.com/office/drawing/2014/main" val="3448486077"/>
                    </a:ext>
                  </a:extLst>
                </a:gridCol>
              </a:tblGrid>
              <a:tr h="370840">
                <a:tc>
                  <a:txBody>
                    <a:bodyPr/>
                    <a:lstStyle/>
                    <a:p>
                      <a:r>
                        <a:rPr lang="en-US" sz="1000" b="0" dirty="0">
                          <a:solidFill>
                            <a:schemeClr val="tx1"/>
                          </a:solidFill>
                          <a:latin typeface="Arial" panose="020B0604020202020204" pitchFamily="34" charset="0"/>
                          <a:cs typeface="Arial" panose="020B0604020202020204" pitchFamily="34" charset="0"/>
                        </a:rPr>
                        <a:t>Date 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0024674"/>
                  </a:ext>
                </a:extLst>
              </a:tr>
            </a:tbl>
          </a:graphicData>
        </a:graphic>
      </p:graphicFrame>
      <p:sp>
        <p:nvSpPr>
          <p:cNvPr id="11" name="TextBox 10">
            <a:extLst>
              <a:ext uri="{FF2B5EF4-FFF2-40B4-BE49-F238E27FC236}">
                <a16:creationId xmlns:a16="http://schemas.microsoft.com/office/drawing/2014/main" id="{83ACAFCB-0B1C-4F4A-9D94-63C6B35948D4}"/>
              </a:ext>
            </a:extLst>
          </p:cNvPr>
          <p:cNvSpPr txBox="1"/>
          <p:nvPr/>
        </p:nvSpPr>
        <p:spPr>
          <a:xfrm>
            <a:off x="309738" y="4390684"/>
            <a:ext cx="6256421" cy="461665"/>
          </a:xfrm>
          <a:prstGeom prst="rect">
            <a:avLst/>
          </a:prstGeom>
          <a:noFill/>
        </p:spPr>
        <p:txBody>
          <a:bodyPr wrap="square">
            <a:spAutoFit/>
          </a:bodyPr>
          <a:lstStyle/>
          <a:p>
            <a:pPr marL="171450" indent="-171450">
              <a:buFont typeface="Wingdings" panose="05000000000000000000" pitchFamily="2" charset="2"/>
              <a:buChar char="q"/>
            </a:pPr>
            <a:r>
              <a:rPr lang="en-US" sz="1200" b="1" dirty="0">
                <a:solidFill>
                  <a:schemeClr val="accent2">
                    <a:lumMod val="75000"/>
                  </a:schemeClr>
                </a:solidFill>
                <a:latin typeface="Book Antiqua" panose="02040602050305030304" pitchFamily="18" charset="0"/>
                <a:cs typeface="Arial" panose="020B0604020202020204" pitchFamily="34" charset="0"/>
              </a:rPr>
              <a:t>Meet with Mentor to ensure you meet the foundational requirements (competencies and prerequisites).</a:t>
            </a:r>
          </a:p>
        </p:txBody>
      </p:sp>
      <p:graphicFrame>
        <p:nvGraphicFramePr>
          <p:cNvPr id="17" name="Table 3" descr="Support Needed">
            <a:extLst>
              <a:ext uri="{FF2B5EF4-FFF2-40B4-BE49-F238E27FC236}">
                <a16:creationId xmlns:a16="http://schemas.microsoft.com/office/drawing/2014/main" id="{D344E396-C4BD-411C-8D7A-06C8CB4F1B03}"/>
              </a:ext>
            </a:extLst>
          </p:cNvPr>
          <p:cNvGraphicFramePr>
            <a:graphicFrameLocks noGrp="1"/>
          </p:cNvGraphicFramePr>
          <p:nvPr>
            <p:extLst>
              <p:ext uri="{D42A27DB-BD31-4B8C-83A1-F6EECF244321}">
                <p14:modId xmlns:p14="http://schemas.microsoft.com/office/powerpoint/2010/main" val="669074255"/>
              </p:ext>
            </p:extLst>
          </p:nvPr>
        </p:nvGraphicFramePr>
        <p:xfrm>
          <a:off x="407253" y="4933717"/>
          <a:ext cx="6004179" cy="370840"/>
        </p:xfrm>
        <a:graphic>
          <a:graphicData uri="http://schemas.openxmlformats.org/drawingml/2006/table">
            <a:tbl>
              <a:tblPr firstRow="1" bandRow="1">
                <a:tableStyleId>{5C22544A-7EE6-4342-B048-85BDC9FD1C3A}</a:tableStyleId>
              </a:tblPr>
              <a:tblGrid>
                <a:gridCol w="6004179">
                  <a:extLst>
                    <a:ext uri="{9D8B030D-6E8A-4147-A177-3AD203B41FA5}">
                      <a16:colId xmlns:a16="http://schemas.microsoft.com/office/drawing/2014/main" val="3448486077"/>
                    </a:ext>
                  </a:extLst>
                </a:gridCol>
              </a:tblGrid>
              <a:tr h="370840">
                <a:tc>
                  <a:txBody>
                    <a:bodyPr/>
                    <a:lstStyle/>
                    <a:p>
                      <a:r>
                        <a:rPr lang="en-US" sz="1000" b="0" dirty="0">
                          <a:solidFill>
                            <a:schemeClr val="tx1"/>
                          </a:solidFill>
                          <a:latin typeface="Arial" panose="020B0604020202020204" pitchFamily="34" charset="0"/>
                          <a:cs typeface="Arial" panose="020B0604020202020204" pitchFamily="34" charset="0"/>
                        </a:rPr>
                        <a:t>Support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0024674"/>
                  </a:ext>
                </a:extLst>
              </a:tr>
            </a:tbl>
          </a:graphicData>
        </a:graphic>
      </p:graphicFrame>
      <p:graphicFrame>
        <p:nvGraphicFramePr>
          <p:cNvPr id="18" name="Table 3" descr="Target Date">
            <a:extLst>
              <a:ext uri="{FF2B5EF4-FFF2-40B4-BE49-F238E27FC236}">
                <a16:creationId xmlns:a16="http://schemas.microsoft.com/office/drawing/2014/main" id="{3D06F06A-DE50-4997-9F2E-B9CC1E9EFF17}"/>
              </a:ext>
            </a:extLst>
          </p:cNvPr>
          <p:cNvGraphicFramePr>
            <a:graphicFrameLocks noGrp="1"/>
          </p:cNvGraphicFramePr>
          <p:nvPr>
            <p:extLst>
              <p:ext uri="{D42A27DB-BD31-4B8C-83A1-F6EECF244321}">
                <p14:modId xmlns:p14="http://schemas.microsoft.com/office/powerpoint/2010/main" val="3351255807"/>
              </p:ext>
            </p:extLst>
          </p:nvPr>
        </p:nvGraphicFramePr>
        <p:xfrm>
          <a:off x="407252" y="5536263"/>
          <a:ext cx="6004179" cy="370840"/>
        </p:xfrm>
        <a:graphic>
          <a:graphicData uri="http://schemas.openxmlformats.org/drawingml/2006/table">
            <a:tbl>
              <a:tblPr firstRow="1" bandRow="1">
                <a:tableStyleId>{5C22544A-7EE6-4342-B048-85BDC9FD1C3A}</a:tableStyleId>
              </a:tblPr>
              <a:tblGrid>
                <a:gridCol w="6004179">
                  <a:extLst>
                    <a:ext uri="{9D8B030D-6E8A-4147-A177-3AD203B41FA5}">
                      <a16:colId xmlns:a16="http://schemas.microsoft.com/office/drawing/2014/main" val="3448486077"/>
                    </a:ext>
                  </a:extLst>
                </a:gridCol>
              </a:tblGrid>
              <a:tr h="370840">
                <a:tc>
                  <a:txBody>
                    <a:bodyPr/>
                    <a:lstStyle/>
                    <a:p>
                      <a:r>
                        <a:rPr lang="en-US" sz="1000" b="0" dirty="0">
                          <a:solidFill>
                            <a:schemeClr val="tx1"/>
                          </a:solidFill>
                          <a:latin typeface="Arial" panose="020B0604020202020204" pitchFamily="34" charset="0"/>
                          <a:cs typeface="Arial" panose="020B0604020202020204" pitchFamily="34" charset="0"/>
                        </a:rPr>
                        <a:t>Target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0024674"/>
                  </a:ext>
                </a:extLst>
              </a:tr>
            </a:tbl>
          </a:graphicData>
        </a:graphic>
      </p:graphicFrame>
      <p:graphicFrame>
        <p:nvGraphicFramePr>
          <p:cNvPr id="19" name="Table 3" descr="Date Completed">
            <a:extLst>
              <a:ext uri="{FF2B5EF4-FFF2-40B4-BE49-F238E27FC236}">
                <a16:creationId xmlns:a16="http://schemas.microsoft.com/office/drawing/2014/main" id="{E95FE318-ACFF-4B72-9438-C3DABDBB4254}"/>
              </a:ext>
            </a:extLst>
          </p:cNvPr>
          <p:cNvGraphicFramePr>
            <a:graphicFrameLocks noGrp="1"/>
          </p:cNvGraphicFramePr>
          <p:nvPr>
            <p:extLst>
              <p:ext uri="{D42A27DB-BD31-4B8C-83A1-F6EECF244321}">
                <p14:modId xmlns:p14="http://schemas.microsoft.com/office/powerpoint/2010/main" val="2373656764"/>
              </p:ext>
            </p:extLst>
          </p:nvPr>
        </p:nvGraphicFramePr>
        <p:xfrm>
          <a:off x="407252" y="6125994"/>
          <a:ext cx="6004179" cy="370840"/>
        </p:xfrm>
        <a:graphic>
          <a:graphicData uri="http://schemas.openxmlformats.org/drawingml/2006/table">
            <a:tbl>
              <a:tblPr firstRow="1" bandRow="1">
                <a:tableStyleId>{5C22544A-7EE6-4342-B048-85BDC9FD1C3A}</a:tableStyleId>
              </a:tblPr>
              <a:tblGrid>
                <a:gridCol w="6004179">
                  <a:extLst>
                    <a:ext uri="{9D8B030D-6E8A-4147-A177-3AD203B41FA5}">
                      <a16:colId xmlns:a16="http://schemas.microsoft.com/office/drawing/2014/main" val="3448486077"/>
                    </a:ext>
                  </a:extLst>
                </a:gridCol>
              </a:tblGrid>
              <a:tr h="370840">
                <a:tc>
                  <a:txBody>
                    <a:bodyPr/>
                    <a:lstStyle/>
                    <a:p>
                      <a:r>
                        <a:rPr lang="en-US" sz="1000" b="0" dirty="0">
                          <a:solidFill>
                            <a:schemeClr val="tx1"/>
                          </a:solidFill>
                          <a:latin typeface="Arial" panose="020B0604020202020204" pitchFamily="34" charset="0"/>
                          <a:cs typeface="Arial" panose="020B0604020202020204" pitchFamily="34" charset="0"/>
                        </a:rPr>
                        <a:t>Date 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0024674"/>
                  </a:ext>
                </a:extLst>
              </a:tr>
            </a:tbl>
          </a:graphicData>
        </a:graphic>
      </p:graphicFrame>
      <p:sp>
        <p:nvSpPr>
          <p:cNvPr id="14" name="TextBox 13">
            <a:extLst>
              <a:ext uri="{FF2B5EF4-FFF2-40B4-BE49-F238E27FC236}">
                <a16:creationId xmlns:a16="http://schemas.microsoft.com/office/drawing/2014/main" id="{1E6ED725-4A79-431B-903A-D589B9CA7388}"/>
              </a:ext>
            </a:extLst>
          </p:cNvPr>
          <p:cNvSpPr txBox="1"/>
          <p:nvPr/>
        </p:nvSpPr>
        <p:spPr>
          <a:xfrm>
            <a:off x="309738" y="6832704"/>
            <a:ext cx="6256421" cy="276999"/>
          </a:xfrm>
          <a:prstGeom prst="rect">
            <a:avLst/>
          </a:prstGeom>
          <a:noFill/>
        </p:spPr>
        <p:txBody>
          <a:bodyPr wrap="square">
            <a:spAutoFit/>
          </a:bodyPr>
          <a:lstStyle/>
          <a:p>
            <a:pPr marL="171450" indent="-171450">
              <a:buFont typeface="Wingdings" panose="05000000000000000000" pitchFamily="2" charset="2"/>
              <a:buChar char="q"/>
            </a:pPr>
            <a:r>
              <a:rPr lang="en-US" sz="1200" b="1" dirty="0">
                <a:solidFill>
                  <a:schemeClr val="accent2">
                    <a:lumMod val="75000"/>
                  </a:schemeClr>
                </a:solidFill>
                <a:latin typeface="Book Antiqua" panose="02040602050305030304" pitchFamily="18" charset="0"/>
                <a:cs typeface="Arial" panose="020B0604020202020204" pitchFamily="34" charset="0"/>
              </a:rPr>
              <a:t>Develop learning plan in partnership with Mentor.</a:t>
            </a:r>
          </a:p>
        </p:txBody>
      </p:sp>
      <p:graphicFrame>
        <p:nvGraphicFramePr>
          <p:cNvPr id="20" name="Table 3" descr="Support Needed">
            <a:extLst>
              <a:ext uri="{FF2B5EF4-FFF2-40B4-BE49-F238E27FC236}">
                <a16:creationId xmlns:a16="http://schemas.microsoft.com/office/drawing/2014/main" id="{A836B885-D8B5-4A4D-A960-6022A41C935E}"/>
              </a:ext>
            </a:extLst>
          </p:cNvPr>
          <p:cNvGraphicFramePr>
            <a:graphicFrameLocks noGrp="1"/>
          </p:cNvGraphicFramePr>
          <p:nvPr>
            <p:extLst>
              <p:ext uri="{D42A27DB-BD31-4B8C-83A1-F6EECF244321}">
                <p14:modId xmlns:p14="http://schemas.microsoft.com/office/powerpoint/2010/main" val="2660545538"/>
              </p:ext>
            </p:extLst>
          </p:nvPr>
        </p:nvGraphicFramePr>
        <p:xfrm>
          <a:off x="407253" y="7169389"/>
          <a:ext cx="6004179" cy="370840"/>
        </p:xfrm>
        <a:graphic>
          <a:graphicData uri="http://schemas.openxmlformats.org/drawingml/2006/table">
            <a:tbl>
              <a:tblPr firstRow="1" bandRow="1">
                <a:tableStyleId>{5C22544A-7EE6-4342-B048-85BDC9FD1C3A}</a:tableStyleId>
              </a:tblPr>
              <a:tblGrid>
                <a:gridCol w="6004179">
                  <a:extLst>
                    <a:ext uri="{9D8B030D-6E8A-4147-A177-3AD203B41FA5}">
                      <a16:colId xmlns:a16="http://schemas.microsoft.com/office/drawing/2014/main" val="3448486077"/>
                    </a:ext>
                  </a:extLst>
                </a:gridCol>
              </a:tblGrid>
              <a:tr h="370840">
                <a:tc>
                  <a:txBody>
                    <a:bodyPr/>
                    <a:lstStyle/>
                    <a:p>
                      <a:r>
                        <a:rPr lang="en-US" sz="1000" b="0" dirty="0">
                          <a:solidFill>
                            <a:schemeClr val="tx1"/>
                          </a:solidFill>
                          <a:latin typeface="Arial" panose="020B0604020202020204" pitchFamily="34" charset="0"/>
                          <a:cs typeface="Arial" panose="020B0604020202020204" pitchFamily="34" charset="0"/>
                        </a:rPr>
                        <a:t>Support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0024674"/>
                  </a:ext>
                </a:extLst>
              </a:tr>
            </a:tbl>
          </a:graphicData>
        </a:graphic>
      </p:graphicFrame>
      <p:graphicFrame>
        <p:nvGraphicFramePr>
          <p:cNvPr id="21" name="Table 3" descr="Target Date">
            <a:extLst>
              <a:ext uri="{FF2B5EF4-FFF2-40B4-BE49-F238E27FC236}">
                <a16:creationId xmlns:a16="http://schemas.microsoft.com/office/drawing/2014/main" id="{5A83BC28-DBA2-4401-9DBA-D85F0C4F8A0D}"/>
              </a:ext>
            </a:extLst>
          </p:cNvPr>
          <p:cNvGraphicFramePr>
            <a:graphicFrameLocks noGrp="1"/>
          </p:cNvGraphicFramePr>
          <p:nvPr>
            <p:extLst>
              <p:ext uri="{D42A27DB-BD31-4B8C-83A1-F6EECF244321}">
                <p14:modId xmlns:p14="http://schemas.microsoft.com/office/powerpoint/2010/main" val="3669484716"/>
              </p:ext>
            </p:extLst>
          </p:nvPr>
        </p:nvGraphicFramePr>
        <p:xfrm>
          <a:off x="407252" y="7771935"/>
          <a:ext cx="6004179" cy="370840"/>
        </p:xfrm>
        <a:graphic>
          <a:graphicData uri="http://schemas.openxmlformats.org/drawingml/2006/table">
            <a:tbl>
              <a:tblPr firstRow="1" bandRow="1">
                <a:tableStyleId>{5C22544A-7EE6-4342-B048-85BDC9FD1C3A}</a:tableStyleId>
              </a:tblPr>
              <a:tblGrid>
                <a:gridCol w="6004179">
                  <a:extLst>
                    <a:ext uri="{9D8B030D-6E8A-4147-A177-3AD203B41FA5}">
                      <a16:colId xmlns:a16="http://schemas.microsoft.com/office/drawing/2014/main" val="3448486077"/>
                    </a:ext>
                  </a:extLst>
                </a:gridCol>
              </a:tblGrid>
              <a:tr h="370840">
                <a:tc>
                  <a:txBody>
                    <a:bodyPr/>
                    <a:lstStyle/>
                    <a:p>
                      <a:r>
                        <a:rPr lang="en-US" sz="1000" b="0" dirty="0">
                          <a:solidFill>
                            <a:schemeClr val="tx1"/>
                          </a:solidFill>
                          <a:latin typeface="Arial" panose="020B0604020202020204" pitchFamily="34" charset="0"/>
                          <a:cs typeface="Arial" panose="020B0604020202020204" pitchFamily="34" charset="0"/>
                        </a:rPr>
                        <a:t>Target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0024674"/>
                  </a:ext>
                </a:extLst>
              </a:tr>
            </a:tbl>
          </a:graphicData>
        </a:graphic>
      </p:graphicFrame>
      <p:graphicFrame>
        <p:nvGraphicFramePr>
          <p:cNvPr id="22" name="Table 3" descr="Date Completed">
            <a:extLst>
              <a:ext uri="{FF2B5EF4-FFF2-40B4-BE49-F238E27FC236}">
                <a16:creationId xmlns:a16="http://schemas.microsoft.com/office/drawing/2014/main" id="{D2100A3B-6517-4AC5-9EB9-B54F8907A801}"/>
              </a:ext>
            </a:extLst>
          </p:cNvPr>
          <p:cNvGraphicFramePr>
            <a:graphicFrameLocks noGrp="1"/>
          </p:cNvGraphicFramePr>
          <p:nvPr>
            <p:extLst>
              <p:ext uri="{D42A27DB-BD31-4B8C-83A1-F6EECF244321}">
                <p14:modId xmlns:p14="http://schemas.microsoft.com/office/powerpoint/2010/main" val="3270136118"/>
              </p:ext>
            </p:extLst>
          </p:nvPr>
        </p:nvGraphicFramePr>
        <p:xfrm>
          <a:off x="407252" y="8361666"/>
          <a:ext cx="6004179" cy="370840"/>
        </p:xfrm>
        <a:graphic>
          <a:graphicData uri="http://schemas.openxmlformats.org/drawingml/2006/table">
            <a:tbl>
              <a:tblPr firstRow="1" bandRow="1">
                <a:tableStyleId>{5C22544A-7EE6-4342-B048-85BDC9FD1C3A}</a:tableStyleId>
              </a:tblPr>
              <a:tblGrid>
                <a:gridCol w="6004179">
                  <a:extLst>
                    <a:ext uri="{9D8B030D-6E8A-4147-A177-3AD203B41FA5}">
                      <a16:colId xmlns:a16="http://schemas.microsoft.com/office/drawing/2014/main" val="3448486077"/>
                    </a:ext>
                  </a:extLst>
                </a:gridCol>
              </a:tblGrid>
              <a:tr h="370840">
                <a:tc>
                  <a:txBody>
                    <a:bodyPr/>
                    <a:lstStyle/>
                    <a:p>
                      <a:r>
                        <a:rPr lang="en-US" sz="1000" b="0" dirty="0">
                          <a:solidFill>
                            <a:schemeClr val="tx1"/>
                          </a:solidFill>
                          <a:latin typeface="Arial" panose="020B0604020202020204" pitchFamily="34" charset="0"/>
                          <a:cs typeface="Arial" panose="020B0604020202020204" pitchFamily="34" charset="0"/>
                        </a:rPr>
                        <a:t>Date 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0024674"/>
                  </a:ext>
                </a:extLst>
              </a:tr>
            </a:tbl>
          </a:graphicData>
        </a:graphic>
      </p:graphicFrame>
      <p:sp>
        <p:nvSpPr>
          <p:cNvPr id="2" name="TextBox 1">
            <a:extLst>
              <a:ext uri="{FF2B5EF4-FFF2-40B4-BE49-F238E27FC236}">
                <a16:creationId xmlns:a16="http://schemas.microsoft.com/office/drawing/2014/main" id="{897B9B6B-A6E9-0498-2935-4300711563B0}"/>
              </a:ext>
            </a:extLst>
          </p:cNvPr>
          <p:cNvSpPr txBox="1"/>
          <p:nvPr/>
        </p:nvSpPr>
        <p:spPr>
          <a:xfrm>
            <a:off x="0" y="8884619"/>
            <a:ext cx="6858000" cy="246221"/>
          </a:xfrm>
          <a:prstGeom prst="rect">
            <a:avLst/>
          </a:prstGeom>
          <a:noFill/>
        </p:spPr>
        <p:txBody>
          <a:bodyPr wrap="square" rtlCol="0">
            <a:spAutoFit/>
          </a:bodyPr>
          <a:lstStyle/>
          <a:p>
            <a:pPr algn="ctr"/>
            <a:r>
              <a:rPr lang="en-US" sz="1000" dirty="0">
                <a:latin typeface="Book Antiqua" panose="02040602050305030304" pitchFamily="18" charset="0"/>
                <a:cs typeface="Arial" panose="020B0604020202020204" pitchFamily="34" charset="0"/>
              </a:rPr>
              <a:t>Page 1 of 1</a:t>
            </a:r>
          </a:p>
        </p:txBody>
      </p:sp>
      <p:pic>
        <p:nvPicPr>
          <p:cNvPr id="8" name="Picture 7" descr="Icon&#10;&#10;Description automatically generated">
            <a:extLst>
              <a:ext uri="{FF2B5EF4-FFF2-40B4-BE49-F238E27FC236}">
                <a16:creationId xmlns:a16="http://schemas.microsoft.com/office/drawing/2014/main" id="{C440AD66-B417-3FD3-480B-317D7DC6A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996" y="699667"/>
            <a:ext cx="959200" cy="959200"/>
          </a:xfrm>
          <a:prstGeom prst="rect">
            <a:avLst/>
          </a:prstGeom>
        </p:spPr>
      </p:pic>
    </p:spTree>
    <p:extLst>
      <p:ext uri="{BB962C8B-B14F-4D97-AF65-F5344CB8AC3E}">
        <p14:creationId xmlns:p14="http://schemas.microsoft.com/office/powerpoint/2010/main" val="971856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7E26CF-5063-E0CE-D9C2-E53D89369FD5}"/>
              </a:ext>
            </a:extLst>
          </p:cNvPr>
          <p:cNvPicPr>
            <a:picLocks noChangeAspect="1"/>
          </p:cNvPicPr>
          <p:nvPr/>
        </p:nvPicPr>
        <p:blipFill>
          <a:blip r:embed="rId2"/>
          <a:stretch>
            <a:fillRect/>
          </a:stretch>
        </p:blipFill>
        <p:spPr>
          <a:xfrm>
            <a:off x="0" y="0"/>
            <a:ext cx="6858000" cy="9130840"/>
          </a:xfrm>
          <a:prstGeom prst="rect">
            <a:avLst/>
          </a:prstGeom>
        </p:spPr>
      </p:pic>
      <p:sp>
        <p:nvSpPr>
          <p:cNvPr id="2" name="Title 1">
            <a:extLst>
              <a:ext uri="{FF2B5EF4-FFF2-40B4-BE49-F238E27FC236}">
                <a16:creationId xmlns:a16="http://schemas.microsoft.com/office/drawing/2014/main" id="{3845A126-1384-D34B-07BC-EA2017B9DABE}"/>
              </a:ext>
            </a:extLst>
          </p:cNvPr>
          <p:cNvSpPr txBox="1">
            <a:spLocks noGrp="1"/>
          </p:cNvSpPr>
          <p:nvPr>
            <p:ph type="title" idx="4294967295"/>
          </p:nvPr>
        </p:nvSpPr>
        <p:spPr>
          <a:xfrm>
            <a:off x="298381" y="366707"/>
            <a:ext cx="6493291" cy="2462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205394"/>
                </a:solidFill>
                <a:effectLst/>
                <a:uLnTx/>
                <a:uFillTx/>
                <a:latin typeface="Book Antiqua" panose="02040602050305030304" pitchFamily="18" charset="0"/>
                <a:ea typeface="Cambria" panose="02040503050406030204" pitchFamily="18" charset="0"/>
                <a:cs typeface="Arial" panose="020B0604020202020204" pitchFamily="34" charset="0"/>
              </a:rPr>
              <a:t>Appendix 5: Trainer Standards of Practice</a:t>
            </a:r>
            <a:endParaRPr kumimoji="0" lang="en-US" sz="2200" b="0" i="0" u="none" strike="noStrike" kern="1200" cap="none" spc="0" normalizeH="0" baseline="0" noProof="0" dirty="0">
              <a:ln>
                <a:noFill/>
              </a:ln>
              <a:solidFill>
                <a:srgbClr val="205394"/>
              </a:solidFill>
              <a:effectLst/>
              <a:uLnTx/>
              <a:uFillTx/>
              <a:latin typeface="Book Antiqua" panose="020406020503050303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731C5BBC-6015-9F2F-A338-A2AC5E833A76}"/>
              </a:ext>
            </a:extLst>
          </p:cNvPr>
          <p:cNvSpPr txBox="1"/>
          <p:nvPr/>
        </p:nvSpPr>
        <p:spPr>
          <a:xfrm>
            <a:off x="298381" y="700735"/>
            <a:ext cx="6181211" cy="600164"/>
          </a:xfrm>
          <a:prstGeom prst="rect">
            <a:avLst/>
          </a:prstGeom>
          <a:noFill/>
        </p:spPr>
        <p:txBody>
          <a:bodyPr wrap="square">
            <a:spAutoFit/>
          </a:bodyPr>
          <a:lstStyle/>
          <a:p>
            <a:r>
              <a:rPr lang="en-US" sz="1100" b="1" dirty="0">
                <a:latin typeface="Book Antiqua" panose="02040602050305030304" pitchFamily="18" charset="0"/>
              </a:rPr>
              <a:t>Preserving the highest standards of integrity and ethical principles is vital to the responsible practice of Person Centered Thinking©. Certified Trainers must commit to these standards and principles. </a:t>
            </a:r>
          </a:p>
        </p:txBody>
      </p:sp>
      <p:sp>
        <p:nvSpPr>
          <p:cNvPr id="8" name="TextBox 7">
            <a:extLst>
              <a:ext uri="{FF2B5EF4-FFF2-40B4-BE49-F238E27FC236}">
                <a16:creationId xmlns:a16="http://schemas.microsoft.com/office/drawing/2014/main" id="{46C157CB-6B39-4BA8-AD7B-CC3839BD542F}"/>
              </a:ext>
            </a:extLst>
          </p:cNvPr>
          <p:cNvSpPr txBox="1"/>
          <p:nvPr/>
        </p:nvSpPr>
        <p:spPr>
          <a:xfrm>
            <a:off x="298381" y="1301102"/>
            <a:ext cx="6256421" cy="4916731"/>
          </a:xfrm>
          <a:prstGeom prst="rect">
            <a:avLst/>
          </a:prstGeom>
          <a:noFill/>
        </p:spPr>
        <p:txBody>
          <a:bodyPr wrap="square">
            <a:spAutoFit/>
          </a:bodyPr>
          <a:lstStyle/>
          <a:p>
            <a:endParaRPr lang="en-US" sz="950" dirty="0">
              <a:solidFill>
                <a:schemeClr val="accent2">
                  <a:lumMod val="75000"/>
                </a:schemeClr>
              </a:solidFill>
              <a:latin typeface="Book Antiqua" panose="02040602050305030304" pitchFamily="18" charset="0"/>
              <a:cs typeface="Arial" panose="020B0604020202020204" pitchFamily="34" charset="0"/>
            </a:endParaRPr>
          </a:p>
          <a:p>
            <a:r>
              <a:rPr lang="en-US" sz="950" dirty="0">
                <a:solidFill>
                  <a:schemeClr val="accent2">
                    <a:lumMod val="75000"/>
                  </a:schemeClr>
                </a:solidFill>
                <a:latin typeface="Book Antiqua" panose="02040602050305030304" pitchFamily="18" charset="0"/>
                <a:cs typeface="Arial" panose="020B0604020202020204" pitchFamily="34" charset="0"/>
              </a:rPr>
              <a:t>1. Be accountable to the TLCPCP:</a:t>
            </a:r>
          </a:p>
          <a:p>
            <a:pPr marL="342900" indent="-171450">
              <a:buFont typeface="Arial" panose="020B0604020202020204" pitchFamily="34" charset="0"/>
              <a:buChar char="•"/>
            </a:pPr>
            <a:r>
              <a:rPr lang="en-US" sz="950" dirty="0">
                <a:latin typeface="Book Antiqua" panose="02040602050305030304" pitchFamily="18" charset="0"/>
                <a:cs typeface="Arial" panose="020B0604020202020204" pitchFamily="34" charset="0"/>
              </a:rPr>
              <a:t>Maintain your certification.</a:t>
            </a:r>
          </a:p>
          <a:p>
            <a:pPr marL="342900" indent="-171450">
              <a:buFont typeface="Arial" panose="020B0604020202020204" pitchFamily="34" charset="0"/>
              <a:buChar char="•"/>
            </a:pPr>
            <a:r>
              <a:rPr lang="en-US" sz="950" dirty="0">
                <a:latin typeface="Book Antiqua" panose="02040602050305030304" pitchFamily="18" charset="0"/>
                <a:cs typeface="Arial" panose="020B0604020202020204" pitchFamily="34" charset="0"/>
              </a:rPr>
              <a:t>Hold fellow trainers accountable (by addressing misinterpretations, misunderstandings, misuse of materials and/or stories; offer a different perspective).</a:t>
            </a:r>
          </a:p>
          <a:p>
            <a:endParaRPr lang="en-US" sz="950" dirty="0">
              <a:solidFill>
                <a:schemeClr val="accent2">
                  <a:lumMod val="75000"/>
                </a:schemeClr>
              </a:solidFill>
              <a:latin typeface="Book Antiqua" panose="02040602050305030304" pitchFamily="18" charset="0"/>
              <a:cs typeface="Arial" panose="020B0604020202020204" pitchFamily="34" charset="0"/>
            </a:endParaRPr>
          </a:p>
          <a:p>
            <a:r>
              <a:rPr lang="en-US" sz="950" dirty="0">
                <a:solidFill>
                  <a:schemeClr val="accent2">
                    <a:lumMod val="75000"/>
                  </a:schemeClr>
                </a:solidFill>
                <a:latin typeface="Book Antiqua" panose="02040602050305030304" pitchFamily="18" charset="0"/>
                <a:cs typeface="Arial" panose="020B0604020202020204" pitchFamily="34" charset="0"/>
              </a:rPr>
              <a:t>2. Follow TLCPCP Values. </a:t>
            </a:r>
          </a:p>
          <a:p>
            <a:pPr marL="339725" indent="-171450">
              <a:buFont typeface="Arial" panose="020B0604020202020204" pitchFamily="34" charset="0"/>
              <a:buChar char="•"/>
            </a:pPr>
            <a:r>
              <a:rPr lang="en-US" sz="950" dirty="0">
                <a:latin typeface="Book Antiqua" panose="02040602050305030304" pitchFamily="18" charset="0"/>
                <a:cs typeface="Arial" panose="020B0604020202020204" pitchFamily="34" charset="0"/>
              </a:rPr>
              <a:t>The work we do is based on partnerships, respect and trust. Contribute back to the TLCPCP.</a:t>
            </a:r>
          </a:p>
          <a:p>
            <a:pPr marL="339725" indent="-171450">
              <a:buFont typeface="Arial" panose="020B0604020202020204" pitchFamily="34" charset="0"/>
              <a:buChar char="•"/>
            </a:pPr>
            <a:r>
              <a:rPr lang="en-US" sz="950" dirty="0">
                <a:latin typeface="Book Antiqua" panose="02040602050305030304" pitchFamily="18" charset="0"/>
                <a:cs typeface="Arial" panose="020B0604020202020204" pitchFamily="34" charset="0"/>
                <a:hlinkClick r:id="rId3"/>
              </a:rPr>
              <a:t>https://tlcpcp.com/about-us/</a:t>
            </a:r>
            <a:r>
              <a:rPr lang="en-US" sz="950" dirty="0">
                <a:latin typeface="Book Antiqua" panose="02040602050305030304" pitchFamily="18" charset="0"/>
                <a:cs typeface="Arial" panose="020B0604020202020204" pitchFamily="34" charset="0"/>
              </a:rPr>
              <a:t> </a:t>
            </a:r>
          </a:p>
          <a:p>
            <a:endParaRPr lang="en-US" sz="950" dirty="0">
              <a:latin typeface="Book Antiqua" panose="02040602050305030304" pitchFamily="18" charset="0"/>
              <a:cs typeface="Arial" panose="020B0604020202020204" pitchFamily="34" charset="0"/>
            </a:endParaRPr>
          </a:p>
          <a:p>
            <a:r>
              <a:rPr lang="en-US" sz="950" dirty="0">
                <a:solidFill>
                  <a:schemeClr val="accent2">
                    <a:lumMod val="75000"/>
                  </a:schemeClr>
                </a:solidFill>
                <a:latin typeface="Book Antiqua" panose="02040602050305030304" pitchFamily="18" charset="0"/>
                <a:cs typeface="Arial" panose="020B0604020202020204" pitchFamily="34" charset="0"/>
              </a:rPr>
              <a:t>3. Maintain Confidentiality</a:t>
            </a:r>
          </a:p>
          <a:p>
            <a:pPr marL="342900" indent="-171450">
              <a:buFont typeface="Arial" panose="020B0604020202020204" pitchFamily="34" charset="0"/>
              <a:buChar char="•"/>
            </a:pPr>
            <a:r>
              <a:rPr lang="en-US" sz="950" dirty="0">
                <a:latin typeface="Book Antiqua" panose="02040602050305030304" pitchFamily="18" charset="0"/>
                <a:cs typeface="Arial" panose="020B0604020202020204" pitchFamily="34" charset="0"/>
              </a:rPr>
              <a:t>Only tell stories you have permission to tell.</a:t>
            </a:r>
          </a:p>
          <a:p>
            <a:pPr marL="342900" indent="-171450">
              <a:buFont typeface="Arial" panose="020B0604020202020204" pitchFamily="34" charset="0"/>
              <a:buChar char="•"/>
            </a:pPr>
            <a:r>
              <a:rPr lang="en-US" sz="950" dirty="0">
                <a:latin typeface="Book Antiqua" panose="02040602050305030304" pitchFamily="18" charset="0"/>
                <a:cs typeface="Arial" panose="020B0604020202020204" pitchFamily="34" charset="0"/>
              </a:rPr>
              <a:t>Always change names and identifying details, even if the person says you don’t need to. (Some stories included in copyrighted curricula are fellow trainers’ stories. Don’t reveal their connection to those stories in training.)</a:t>
            </a:r>
          </a:p>
          <a:p>
            <a:endParaRPr lang="en-US" sz="950" dirty="0">
              <a:latin typeface="Book Antiqua" panose="02040602050305030304" pitchFamily="18" charset="0"/>
              <a:cs typeface="Arial" panose="020B0604020202020204" pitchFamily="34" charset="0"/>
            </a:endParaRPr>
          </a:p>
          <a:p>
            <a:r>
              <a:rPr lang="en-US" sz="950" dirty="0">
                <a:solidFill>
                  <a:schemeClr val="accent2">
                    <a:lumMod val="75000"/>
                  </a:schemeClr>
                </a:solidFill>
                <a:latin typeface="Book Antiqua" panose="02040602050305030304" pitchFamily="18" charset="0"/>
                <a:cs typeface="Arial" panose="020B0604020202020204" pitchFamily="34" charset="0"/>
              </a:rPr>
              <a:t>4. Connect &amp; Participate</a:t>
            </a:r>
          </a:p>
          <a:p>
            <a:pPr marL="342900" indent="-171450">
              <a:buFont typeface="Arial" panose="020B0604020202020204" pitchFamily="34" charset="0"/>
              <a:buChar char="•"/>
            </a:pPr>
            <a:r>
              <a:rPr lang="en-US" sz="950" dirty="0">
                <a:latin typeface="Book Antiqua" panose="02040602050305030304" pitchFamily="18" charset="0"/>
                <a:cs typeface="Arial" panose="020B0604020202020204" pitchFamily="34" charset="0"/>
              </a:rPr>
              <a:t>Actively use the Website: </a:t>
            </a:r>
            <a:r>
              <a:rPr lang="en-US" sz="950" dirty="0">
                <a:latin typeface="Book Antiqua" panose="02040602050305030304" pitchFamily="18" charset="0"/>
                <a:cs typeface="Arial" panose="020B0604020202020204" pitchFamily="34" charset="0"/>
                <a:hlinkClick r:id="rId4"/>
              </a:rPr>
              <a:t>https://tlcpcp.com/</a:t>
            </a:r>
            <a:r>
              <a:rPr lang="en-US" sz="950" dirty="0">
                <a:latin typeface="Book Antiqua" panose="02040602050305030304" pitchFamily="18" charset="0"/>
                <a:cs typeface="Arial" panose="020B0604020202020204" pitchFamily="34" charset="0"/>
              </a:rPr>
              <a:t> </a:t>
            </a:r>
          </a:p>
          <a:p>
            <a:pPr marL="342900" indent="-171450">
              <a:buFont typeface="Arial" panose="020B0604020202020204" pitchFamily="34" charset="0"/>
              <a:buChar char="•"/>
            </a:pPr>
            <a:r>
              <a:rPr lang="en-US" sz="950" dirty="0">
                <a:latin typeface="Book Antiqua" panose="02040602050305030304" pitchFamily="18" charset="0"/>
                <a:cs typeface="Arial" panose="020B0604020202020204" pitchFamily="34" charset="0"/>
              </a:rPr>
              <a:t>Participate in local Communities of Practice.</a:t>
            </a:r>
          </a:p>
          <a:p>
            <a:pPr marL="342900" indent="-171450">
              <a:buFont typeface="Arial" panose="020B0604020202020204" pitchFamily="34" charset="0"/>
              <a:buChar char="•"/>
            </a:pPr>
            <a:r>
              <a:rPr lang="en-US" sz="950" dirty="0">
                <a:latin typeface="Book Antiqua" panose="02040602050305030304" pitchFamily="18" charset="0"/>
                <a:cs typeface="Arial" panose="020B0604020202020204" pitchFamily="34" charset="0"/>
              </a:rPr>
              <a:t>Participate in PCT© Coaches Meetings and/or other organizational change initiatives.</a:t>
            </a:r>
          </a:p>
          <a:p>
            <a:endParaRPr lang="en-US" sz="950" dirty="0">
              <a:latin typeface="Book Antiqua" panose="02040602050305030304" pitchFamily="18" charset="0"/>
              <a:cs typeface="Arial" panose="020B0604020202020204" pitchFamily="34" charset="0"/>
            </a:endParaRPr>
          </a:p>
          <a:p>
            <a:r>
              <a:rPr lang="en-US" sz="950" dirty="0">
                <a:solidFill>
                  <a:schemeClr val="accent2">
                    <a:lumMod val="75000"/>
                  </a:schemeClr>
                </a:solidFill>
                <a:latin typeface="Book Antiqua" panose="02040602050305030304" pitchFamily="18" charset="0"/>
                <a:cs typeface="Arial" panose="020B0604020202020204" pitchFamily="34" charset="0"/>
              </a:rPr>
              <a:t>5. Be Credible</a:t>
            </a:r>
          </a:p>
          <a:p>
            <a:pPr marL="342900" indent="-171450">
              <a:buFont typeface="Arial" panose="020B0604020202020204" pitchFamily="34" charset="0"/>
              <a:buChar char="•"/>
            </a:pPr>
            <a:r>
              <a:rPr lang="en-US" sz="950" dirty="0">
                <a:latin typeface="Book Antiqua" panose="02040602050305030304" pitchFamily="18" charset="0"/>
                <a:cs typeface="Arial" panose="020B0604020202020204" pitchFamily="34" charset="0"/>
              </a:rPr>
              <a:t>Model, research, and collaborate to acquire and develop subject matter knowledge and experience.</a:t>
            </a:r>
          </a:p>
          <a:p>
            <a:pPr marL="342900" indent="-171450">
              <a:buFont typeface="Arial" panose="020B0604020202020204" pitchFamily="34" charset="0"/>
              <a:buChar char="•"/>
            </a:pPr>
            <a:r>
              <a:rPr lang="en-US" sz="950" dirty="0">
                <a:latin typeface="Book Antiqua" panose="02040602050305030304" pitchFamily="18" charset="0"/>
                <a:cs typeface="Arial" panose="020B0604020202020204" pitchFamily="34" charset="0"/>
              </a:rPr>
              <a:t>Model person centered practices in your professional life.</a:t>
            </a:r>
          </a:p>
          <a:p>
            <a:endParaRPr lang="en-US" sz="950" dirty="0">
              <a:latin typeface="Book Antiqua" panose="02040602050305030304" pitchFamily="18" charset="0"/>
              <a:cs typeface="Arial" panose="020B0604020202020204" pitchFamily="34" charset="0"/>
            </a:endParaRPr>
          </a:p>
          <a:p>
            <a:r>
              <a:rPr lang="en-US" sz="950" dirty="0">
                <a:solidFill>
                  <a:schemeClr val="accent2">
                    <a:lumMod val="75000"/>
                  </a:schemeClr>
                </a:solidFill>
                <a:latin typeface="Book Antiqua" panose="02040602050305030304" pitchFamily="18" charset="0"/>
                <a:cs typeface="Arial" panose="020B0604020202020204" pitchFamily="34" charset="0"/>
              </a:rPr>
              <a:t>6. Maintain Integrity</a:t>
            </a:r>
          </a:p>
          <a:p>
            <a:pPr marL="342900" indent="-171450">
              <a:buFont typeface="Arial" panose="020B0604020202020204" pitchFamily="34" charset="0"/>
              <a:buChar char="•"/>
            </a:pPr>
            <a:r>
              <a:rPr lang="en-US" sz="950" dirty="0">
                <a:latin typeface="Book Antiqua" panose="02040602050305030304" pitchFamily="18" charset="0"/>
                <a:cs typeface="Arial" panose="020B0604020202020204" pitchFamily="34" charset="0"/>
              </a:rPr>
              <a:t>Published curricula should be presented as published.</a:t>
            </a:r>
          </a:p>
          <a:p>
            <a:pPr marL="342900" indent="-171450">
              <a:buFont typeface="Arial" panose="020B0604020202020204" pitchFamily="34" charset="0"/>
              <a:buChar char="•"/>
            </a:pPr>
            <a:r>
              <a:rPr lang="en-US" sz="950" dirty="0">
                <a:latin typeface="Book Antiqua" panose="02040602050305030304" pitchFamily="18" charset="0"/>
                <a:cs typeface="Arial" panose="020B0604020202020204" pitchFamily="34" charset="0"/>
              </a:rPr>
              <a:t>Honor trademarks and copyrights.</a:t>
            </a:r>
          </a:p>
          <a:p>
            <a:pPr marL="342900" indent="-171450">
              <a:buFont typeface="Arial" panose="020B0604020202020204" pitchFamily="34" charset="0"/>
              <a:buChar char="•"/>
            </a:pPr>
            <a:r>
              <a:rPr lang="en-US" sz="950" dirty="0">
                <a:latin typeface="Book Antiqua" panose="02040602050305030304" pitchFamily="18" charset="0"/>
                <a:cs typeface="Arial" panose="020B0604020202020204" pitchFamily="34" charset="0"/>
              </a:rPr>
              <a:t>Modifications should made only by Mentor Trainers. Any shortened teaser or overview training should be developed with a certified Mentor Trainer with subject matter expertise.</a:t>
            </a:r>
          </a:p>
          <a:p>
            <a:pPr marL="342900" indent="-171450">
              <a:buFont typeface="Arial" panose="020B0604020202020204" pitchFamily="34" charset="0"/>
              <a:buChar char="•"/>
            </a:pPr>
            <a:r>
              <a:rPr lang="en-US" sz="950" dirty="0">
                <a:latin typeface="Book Antiqua" panose="02040602050305030304" pitchFamily="18" charset="0"/>
                <a:cs typeface="Arial" panose="020B0604020202020204" pitchFamily="34" charset="0"/>
              </a:rPr>
              <a:t>Do not alter people’s stories and examples in the curriculum to fit your own needs.</a:t>
            </a:r>
          </a:p>
          <a:p>
            <a:endParaRPr lang="en-US" sz="950" dirty="0">
              <a:latin typeface="Book Antiqua" panose="02040602050305030304" pitchFamily="18" charset="0"/>
              <a:cs typeface="Arial" panose="020B0604020202020204" pitchFamily="34" charset="0"/>
            </a:endParaRPr>
          </a:p>
          <a:p>
            <a:r>
              <a:rPr lang="en-US" sz="950" b="1" dirty="0">
                <a:latin typeface="Book Antiqua" panose="02040602050305030304" pitchFamily="18" charset="0"/>
                <a:cs typeface="Arial" panose="020B0604020202020204" pitchFamily="34" charset="0"/>
              </a:rPr>
              <a:t>Failure to adhere to the spirit and purpose of these Standards of Practice may be considered unethical.</a:t>
            </a:r>
          </a:p>
        </p:txBody>
      </p:sp>
      <p:sp>
        <p:nvSpPr>
          <p:cNvPr id="12" name="TextBox 11">
            <a:extLst>
              <a:ext uri="{FF2B5EF4-FFF2-40B4-BE49-F238E27FC236}">
                <a16:creationId xmlns:a16="http://schemas.microsoft.com/office/drawing/2014/main" id="{65D30CE2-4DDE-426D-A256-10B011A437F0}"/>
              </a:ext>
            </a:extLst>
          </p:cNvPr>
          <p:cNvSpPr txBox="1"/>
          <p:nvPr/>
        </p:nvSpPr>
        <p:spPr>
          <a:xfrm>
            <a:off x="298382" y="6354603"/>
            <a:ext cx="6256421" cy="2029786"/>
          </a:xfrm>
          <a:prstGeom prst="rect">
            <a:avLst/>
          </a:prstGeom>
          <a:noFill/>
        </p:spPr>
        <p:txBody>
          <a:bodyPr wrap="square">
            <a:spAutoFit/>
          </a:bodyPr>
          <a:lstStyle/>
          <a:p>
            <a:r>
              <a:rPr lang="en-US" sz="900" b="1" dirty="0">
                <a:latin typeface="Book Antiqua" panose="02040602050305030304" pitchFamily="18" charset="0"/>
                <a:cs typeface="Arial" panose="020B0604020202020204" pitchFamily="34" charset="0"/>
              </a:rPr>
              <a:t>I, ____________________________, commit to adhering to the TLCPCP Trainer Standards of Practice. My dated signature below reflects my knowledge of and commitment to these standards. It also declares my completion of the annual certification requirements.</a:t>
            </a:r>
          </a:p>
          <a:p>
            <a:endParaRPr lang="en-US" sz="900" dirty="0">
              <a:latin typeface="Book Antiqua" panose="02040602050305030304" pitchFamily="18" charset="0"/>
              <a:cs typeface="Arial" panose="020B0604020202020204" pitchFamily="34" charset="0"/>
            </a:endParaRPr>
          </a:p>
          <a:p>
            <a:pPr marL="171450" indent="-171450">
              <a:lnSpc>
                <a:spcPct val="112000"/>
              </a:lnSpc>
              <a:buFont typeface="Wingdings" panose="05000000000000000000" pitchFamily="2" charset="2"/>
              <a:buChar char="q"/>
            </a:pPr>
            <a:r>
              <a:rPr lang="en-US" sz="900" dirty="0">
                <a:latin typeface="Book Antiqua" panose="02040602050305030304" pitchFamily="18" charset="0"/>
                <a:cs typeface="Arial" panose="020B0604020202020204" pitchFamily="34" charset="0"/>
              </a:rPr>
              <a:t>I have developed at least 2 One Page Profiles per year that meet best practices.</a:t>
            </a:r>
          </a:p>
          <a:p>
            <a:pPr marL="171450" indent="-171450">
              <a:lnSpc>
                <a:spcPct val="112000"/>
              </a:lnSpc>
              <a:buFont typeface="Wingdings" panose="05000000000000000000" pitchFamily="2" charset="2"/>
              <a:buChar char="q"/>
            </a:pPr>
            <a:r>
              <a:rPr lang="en-US" sz="900" dirty="0">
                <a:latin typeface="Book Antiqua" panose="02040602050305030304" pitchFamily="18" charset="0"/>
                <a:cs typeface="Arial" panose="020B0604020202020204" pitchFamily="34" charset="0"/>
              </a:rPr>
              <a:t>I have delivered the full 2 days of Person Centered Thinking© Training at least 2 times this year and/or use all curriculum components to train in a context suitable to own circumstances at least 2 times per year. I have maintained a dated log of each curriculum component delivered.</a:t>
            </a:r>
          </a:p>
          <a:p>
            <a:pPr marL="171450" indent="-171450">
              <a:lnSpc>
                <a:spcPct val="112000"/>
              </a:lnSpc>
              <a:buFont typeface="Wingdings" panose="05000000000000000000" pitchFamily="2" charset="2"/>
              <a:buChar char="q"/>
            </a:pPr>
            <a:r>
              <a:rPr lang="en-US" sz="900" dirty="0">
                <a:latin typeface="Book Antiqua" panose="02040602050305030304" pitchFamily="18" charset="0"/>
                <a:cs typeface="Arial" panose="020B0604020202020204" pitchFamily="34" charset="0"/>
              </a:rPr>
              <a:t>I have stayed current by attending an annual Gathering endorsed by The Learning Community for Person Centered Practices including a Trainers’ session and/or one of the other update options offered in the credentialing handbook.</a:t>
            </a:r>
          </a:p>
          <a:p>
            <a:pPr marL="171450" indent="-171450">
              <a:lnSpc>
                <a:spcPct val="112000"/>
              </a:lnSpc>
              <a:buFont typeface="Wingdings" panose="05000000000000000000" pitchFamily="2" charset="2"/>
              <a:buChar char="q"/>
            </a:pPr>
            <a:r>
              <a:rPr lang="en-US" sz="900" dirty="0">
                <a:latin typeface="Book Antiqua" panose="02040602050305030304" pitchFamily="18" charset="0"/>
                <a:cs typeface="Arial" panose="020B0604020202020204" pitchFamily="34" charset="0"/>
              </a:rPr>
              <a:t>I have paid my annual Trainer’s fee to TLCPCP.</a:t>
            </a:r>
          </a:p>
          <a:p>
            <a:pPr marL="171450" indent="-171450">
              <a:lnSpc>
                <a:spcPct val="112000"/>
              </a:lnSpc>
              <a:buFont typeface="Wingdings" panose="05000000000000000000" pitchFamily="2" charset="2"/>
              <a:buChar char="q"/>
            </a:pPr>
            <a:r>
              <a:rPr lang="en-US" sz="900" dirty="0">
                <a:latin typeface="Book Antiqua" panose="02040602050305030304" pitchFamily="18" charset="0"/>
                <a:cs typeface="Arial" panose="020B0604020202020204" pitchFamily="34" charset="0"/>
              </a:rPr>
              <a:t>I share with TLCPCP knowledge, experience, innovation and learning gained throughout the year.</a:t>
            </a:r>
          </a:p>
          <a:p>
            <a:pPr marL="171450" indent="-171450">
              <a:lnSpc>
                <a:spcPct val="112000"/>
              </a:lnSpc>
              <a:buFont typeface="Wingdings" panose="05000000000000000000" pitchFamily="2" charset="2"/>
              <a:buChar char="q"/>
            </a:pPr>
            <a:r>
              <a:rPr lang="en-US" sz="900" dirty="0">
                <a:latin typeface="Book Antiqua" panose="02040602050305030304" pitchFamily="18" charset="0"/>
                <a:cs typeface="Arial" panose="020B0604020202020204" pitchFamily="34" charset="0"/>
              </a:rPr>
              <a:t>I contribute to requests for comments on new exercises/trainings/learning methods developed.</a:t>
            </a:r>
          </a:p>
        </p:txBody>
      </p:sp>
      <p:graphicFrame>
        <p:nvGraphicFramePr>
          <p:cNvPr id="13" name="Table 13">
            <a:extLst>
              <a:ext uri="{FF2B5EF4-FFF2-40B4-BE49-F238E27FC236}">
                <a16:creationId xmlns:a16="http://schemas.microsoft.com/office/drawing/2014/main" id="{F608D538-4BE5-482D-9188-1280A5671E0A}"/>
              </a:ext>
            </a:extLst>
          </p:cNvPr>
          <p:cNvGraphicFramePr>
            <a:graphicFrameLocks noGrp="1"/>
          </p:cNvGraphicFramePr>
          <p:nvPr>
            <p:extLst>
              <p:ext uri="{D42A27DB-BD31-4B8C-83A1-F6EECF244321}">
                <p14:modId xmlns:p14="http://schemas.microsoft.com/office/powerpoint/2010/main" val="816059649"/>
              </p:ext>
            </p:extLst>
          </p:nvPr>
        </p:nvGraphicFramePr>
        <p:xfrm>
          <a:off x="382526" y="8385928"/>
          <a:ext cx="5915025" cy="523712"/>
        </p:xfrm>
        <a:graphic>
          <a:graphicData uri="http://schemas.openxmlformats.org/drawingml/2006/table">
            <a:tbl>
              <a:tblPr firstRow="1" bandRow="1">
                <a:tableStyleId>{2D5ABB26-0587-4C30-8999-92F81FD0307C}</a:tableStyleId>
              </a:tblPr>
              <a:tblGrid>
                <a:gridCol w="2618223">
                  <a:extLst>
                    <a:ext uri="{9D8B030D-6E8A-4147-A177-3AD203B41FA5}">
                      <a16:colId xmlns:a16="http://schemas.microsoft.com/office/drawing/2014/main" val="2522964615"/>
                    </a:ext>
                  </a:extLst>
                </a:gridCol>
                <a:gridCol w="779647">
                  <a:extLst>
                    <a:ext uri="{9D8B030D-6E8A-4147-A177-3AD203B41FA5}">
                      <a16:colId xmlns:a16="http://schemas.microsoft.com/office/drawing/2014/main" val="98894639"/>
                    </a:ext>
                  </a:extLst>
                </a:gridCol>
                <a:gridCol w="2517155">
                  <a:extLst>
                    <a:ext uri="{9D8B030D-6E8A-4147-A177-3AD203B41FA5}">
                      <a16:colId xmlns:a16="http://schemas.microsoft.com/office/drawing/2014/main" val="2690466979"/>
                    </a:ext>
                  </a:extLst>
                </a:gridCol>
              </a:tblGrid>
              <a:tr h="261856">
                <a:tc>
                  <a:txBody>
                    <a:bodyPr/>
                    <a:lstStyle/>
                    <a:p>
                      <a:endParaRPr lang="en-US" sz="1100"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US" sz="1100" dirty="0">
                        <a:solidFill>
                          <a:schemeClr val="tx1"/>
                        </a:solidFill>
                        <a:latin typeface="Arial" panose="020B0604020202020204" pitchFamily="34" charset="0"/>
                        <a:cs typeface="Arial" panose="020B0604020202020204" pitchFamily="34" charset="0"/>
                      </a:endParaRPr>
                    </a:p>
                  </a:txBody>
                  <a:tcPr/>
                </a:tc>
                <a:tc>
                  <a:txBody>
                    <a:bodyPr/>
                    <a:lstStyle/>
                    <a:p>
                      <a:endParaRPr lang="en-US" sz="1100"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2410290"/>
                  </a:ext>
                </a:extLst>
              </a:tr>
              <a:tr h="261856">
                <a:tc>
                  <a:txBody>
                    <a:bodyPr/>
                    <a:lstStyle/>
                    <a:p>
                      <a:r>
                        <a:rPr lang="en-US" sz="1100" dirty="0">
                          <a:solidFill>
                            <a:schemeClr val="tx1"/>
                          </a:solidFill>
                          <a:latin typeface="Arial" panose="020B0604020202020204" pitchFamily="34" charset="0"/>
                          <a:cs typeface="Arial" panose="020B0604020202020204" pitchFamily="34" charset="0"/>
                        </a:rPr>
                        <a:t>Trainer Signature</a:t>
                      </a:r>
                    </a:p>
                  </a:txBody>
                  <a:tcPr>
                    <a:lnT w="12700" cap="flat" cmpd="sng" algn="ctr">
                      <a:solidFill>
                        <a:schemeClr val="tx1"/>
                      </a:solidFill>
                      <a:prstDash val="solid"/>
                      <a:round/>
                      <a:headEnd type="none" w="med" len="med"/>
                      <a:tailEnd type="none" w="med" len="med"/>
                    </a:lnT>
                  </a:tcPr>
                </a:tc>
                <a:tc>
                  <a:txBody>
                    <a:bodyPr/>
                    <a:lstStyle/>
                    <a:p>
                      <a:endParaRPr lang="en-US" sz="1100" dirty="0">
                        <a:solidFill>
                          <a:schemeClr val="tx1"/>
                        </a:solidFill>
                        <a:latin typeface="Arial" panose="020B0604020202020204" pitchFamily="34" charset="0"/>
                        <a:cs typeface="Arial" panose="020B0604020202020204" pitchFamily="34" charset="0"/>
                      </a:endParaRPr>
                    </a:p>
                  </a:txBody>
                  <a:tcPr/>
                </a:tc>
                <a:tc>
                  <a:txBody>
                    <a:bodyPr/>
                    <a:lstStyle/>
                    <a:p>
                      <a:r>
                        <a:rPr lang="en-US" sz="1100" dirty="0">
                          <a:solidFill>
                            <a:schemeClr val="tx1"/>
                          </a:solidFill>
                          <a:latin typeface="Arial" panose="020B0604020202020204" pitchFamily="34" charset="0"/>
                          <a:cs typeface="Arial" panose="020B0604020202020204" pitchFamily="34" charset="0"/>
                        </a:rPr>
                        <a:t>Date</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61355860"/>
                  </a:ext>
                </a:extLst>
              </a:tr>
            </a:tbl>
          </a:graphicData>
        </a:graphic>
      </p:graphicFrame>
      <p:sp>
        <p:nvSpPr>
          <p:cNvPr id="7" name="TextBox 6">
            <a:extLst>
              <a:ext uri="{FF2B5EF4-FFF2-40B4-BE49-F238E27FC236}">
                <a16:creationId xmlns:a16="http://schemas.microsoft.com/office/drawing/2014/main" id="{9EC1A4D7-534C-0B55-9F0E-84A44C82DCE5}"/>
              </a:ext>
            </a:extLst>
          </p:cNvPr>
          <p:cNvSpPr txBox="1"/>
          <p:nvPr/>
        </p:nvSpPr>
        <p:spPr>
          <a:xfrm>
            <a:off x="0" y="8884619"/>
            <a:ext cx="6858000" cy="246221"/>
          </a:xfrm>
          <a:prstGeom prst="rect">
            <a:avLst/>
          </a:prstGeom>
          <a:noFill/>
        </p:spPr>
        <p:txBody>
          <a:bodyPr wrap="square" rtlCol="0">
            <a:spAutoFit/>
          </a:bodyPr>
          <a:lstStyle/>
          <a:p>
            <a:pPr algn="ctr"/>
            <a:r>
              <a:rPr lang="en-US" sz="1000" dirty="0">
                <a:latin typeface="Book Antiqua" panose="02040602050305030304" pitchFamily="18" charset="0"/>
                <a:cs typeface="Arial" panose="020B0604020202020204" pitchFamily="34" charset="0"/>
              </a:rPr>
              <a:t>Page 1 of 1</a:t>
            </a:r>
          </a:p>
        </p:txBody>
      </p:sp>
      <p:pic>
        <p:nvPicPr>
          <p:cNvPr id="5" name="Picture 4" descr="Icon&#10;&#10;Description automatically generated">
            <a:extLst>
              <a:ext uri="{FF2B5EF4-FFF2-40B4-BE49-F238E27FC236}">
                <a16:creationId xmlns:a16="http://schemas.microsoft.com/office/drawing/2014/main" id="{D18C7CDB-7DEB-DD09-BC0D-26FF944B1E91}"/>
              </a:ext>
            </a:extLst>
          </p:cNvPr>
          <p:cNvPicPr>
            <a:picLocks noChangeAspect="1"/>
          </p:cNvPicPr>
          <p:nvPr/>
        </p:nvPicPr>
        <p:blipFill>
          <a:blip r:embed="rId5">
            <a:alphaModFix amt="7000"/>
            <a:extLst>
              <a:ext uri="{28A0092B-C50C-407E-A947-70E740481C1C}">
                <a14:useLocalDpi xmlns:a14="http://schemas.microsoft.com/office/drawing/2010/main" val="0"/>
              </a:ext>
            </a:extLst>
          </a:blip>
          <a:stretch>
            <a:fillRect/>
          </a:stretch>
        </p:blipFill>
        <p:spPr>
          <a:xfrm>
            <a:off x="285688" y="979635"/>
            <a:ext cx="6108700" cy="6108700"/>
          </a:xfrm>
          <a:prstGeom prst="rect">
            <a:avLst/>
          </a:prstGeom>
        </p:spPr>
      </p:pic>
    </p:spTree>
    <p:extLst>
      <p:ext uri="{BB962C8B-B14F-4D97-AF65-F5344CB8AC3E}">
        <p14:creationId xmlns:p14="http://schemas.microsoft.com/office/powerpoint/2010/main" val="2796323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C47C5A-1DCF-2B29-A62E-D6C3AF1ACB9D}"/>
              </a:ext>
            </a:extLst>
          </p:cNvPr>
          <p:cNvPicPr>
            <a:picLocks noChangeAspect="1"/>
          </p:cNvPicPr>
          <p:nvPr/>
        </p:nvPicPr>
        <p:blipFill>
          <a:blip r:embed="rId2"/>
          <a:stretch>
            <a:fillRect/>
          </a:stretch>
        </p:blipFill>
        <p:spPr>
          <a:xfrm>
            <a:off x="-1" y="0"/>
            <a:ext cx="6857999" cy="9144000"/>
          </a:xfrm>
          <a:prstGeom prst="rect">
            <a:avLst/>
          </a:prstGeom>
        </p:spPr>
      </p:pic>
      <p:sp>
        <p:nvSpPr>
          <p:cNvPr id="13" name="Rectangle 12">
            <a:extLst>
              <a:ext uri="{FF2B5EF4-FFF2-40B4-BE49-F238E27FC236}">
                <a16:creationId xmlns:a16="http://schemas.microsoft.com/office/drawing/2014/main" id="{EB00E4B8-1805-4416-954C-F281E6364083}"/>
              </a:ext>
              <a:ext uri="{C183D7F6-B498-43B3-948B-1728B52AA6E4}">
                <adec:decorative xmlns:adec="http://schemas.microsoft.com/office/drawing/2017/decorative" val="1"/>
              </a:ext>
            </a:extLst>
          </p:cNvPr>
          <p:cNvSpPr/>
          <p:nvPr/>
        </p:nvSpPr>
        <p:spPr>
          <a:xfrm>
            <a:off x="203200" y="182032"/>
            <a:ext cx="6489700" cy="877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3CC4A6A-9319-459F-BE08-74A657E0AB0F}"/>
              </a:ext>
            </a:extLst>
          </p:cNvPr>
          <p:cNvSpPr txBox="1">
            <a:spLocks noGrp="1"/>
          </p:cNvSpPr>
          <p:nvPr>
            <p:ph type="title" idx="4294967295"/>
          </p:nvPr>
        </p:nvSpPr>
        <p:spPr>
          <a:xfrm>
            <a:off x="0" y="216934"/>
            <a:ext cx="6858000" cy="7018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205394"/>
                </a:solidFill>
                <a:effectLst/>
                <a:uLnTx/>
                <a:uFillTx/>
                <a:latin typeface="Book Antiqua" panose="02040602050305030304" pitchFamily="18" charset="0"/>
              </a:rPr>
              <a:t>Getting Started</a:t>
            </a:r>
          </a:p>
        </p:txBody>
      </p:sp>
      <p:sp>
        <p:nvSpPr>
          <p:cNvPr id="6" name="TextBox 5">
            <a:extLst>
              <a:ext uri="{FF2B5EF4-FFF2-40B4-BE49-F238E27FC236}">
                <a16:creationId xmlns:a16="http://schemas.microsoft.com/office/drawing/2014/main" id="{CC7229E2-2943-4899-A42F-D146D1CA5524}"/>
              </a:ext>
            </a:extLst>
          </p:cNvPr>
          <p:cNvSpPr txBox="1"/>
          <p:nvPr/>
        </p:nvSpPr>
        <p:spPr>
          <a:xfrm>
            <a:off x="471488" y="918818"/>
            <a:ext cx="5910469" cy="5693866"/>
          </a:xfrm>
          <a:prstGeom prst="rect">
            <a:avLst/>
          </a:prstGeom>
          <a:noFill/>
        </p:spPr>
        <p:txBody>
          <a:bodyPr wrap="square">
            <a:spAutoFit/>
          </a:bodyPr>
          <a:lstStyle/>
          <a:p>
            <a:pPr marL="0" marR="0" algn="just">
              <a:spcBef>
                <a:spcPts val="0"/>
              </a:spcBef>
              <a:spcAft>
                <a:spcPts val="0"/>
              </a:spcAft>
            </a:pPr>
            <a:r>
              <a:rPr lang="en-US" sz="14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Congratulations on taking this step to becoming a Person Centered Thinking© (PCT©) Trainer. Being a PCT© Trainer is a status that is recognized internationally within The Learning Community for Person Centered Practices (TLCPCP).</a:t>
            </a:r>
            <a:endParaRPr lang="en-US" sz="1400" dirty="0">
              <a:effectLst/>
              <a:latin typeface="Book Antiqua" panose="02040602050305030304" pitchFamily="18" charset="0"/>
              <a:ea typeface="Cambria" panose="02040503050406030204" pitchFamily="18" charset="0"/>
              <a:cs typeface="Arial" panose="020B0604020202020204" pitchFamily="34" charset="0"/>
            </a:endParaRPr>
          </a:p>
          <a:p>
            <a:pPr marL="0" marR="0" algn="just">
              <a:spcBef>
                <a:spcPts val="0"/>
              </a:spcBef>
              <a:spcAft>
                <a:spcPts val="0"/>
              </a:spcAft>
            </a:pPr>
            <a:r>
              <a:rPr lang="en-US" sz="14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 </a:t>
            </a:r>
            <a:endParaRPr lang="en-US" sz="1400" dirty="0">
              <a:effectLst/>
              <a:latin typeface="Book Antiqua" panose="02040602050305030304" pitchFamily="18" charset="0"/>
              <a:ea typeface="Cambria" panose="02040503050406030204" pitchFamily="18" charset="0"/>
              <a:cs typeface="Arial" panose="020B0604020202020204" pitchFamily="34" charset="0"/>
            </a:endParaRPr>
          </a:p>
          <a:p>
            <a:pPr algn="just"/>
            <a:r>
              <a:rPr lang="en-US" sz="1400" dirty="0">
                <a:effectLst/>
                <a:latin typeface="Book Antiqua" panose="02040602050305030304" pitchFamily="18" charset="0"/>
                <a:ea typeface="Cambria" panose="02040503050406030204" pitchFamily="18" charset="0"/>
                <a:cs typeface="Arial" panose="020B0604020202020204" pitchFamily="34" charset="0"/>
              </a:rPr>
              <a:t>This handbook provides all the information you need to move forward in your training. </a:t>
            </a:r>
            <a:r>
              <a:rPr lang="en-US" sz="1400" dirty="0">
                <a:solidFill>
                  <a:srgbClr val="000000"/>
                </a:solidFill>
                <a:latin typeface="Book Antiqua" panose="02040602050305030304" pitchFamily="18" charset="0"/>
                <a:ea typeface="Cambria" panose="02040503050406030204" pitchFamily="18" charset="0"/>
                <a:cs typeface="Arial" panose="020B0604020202020204" pitchFamily="34" charset="0"/>
              </a:rPr>
              <a:t>If this handbook does not address all your questions and concerns, </a:t>
            </a:r>
            <a:r>
              <a:rPr lang="en-US" sz="14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please contact the TLCPCP Credentialing Committee Chairperson</a:t>
            </a:r>
            <a:r>
              <a:rPr lang="en-US" sz="1400" dirty="0">
                <a:solidFill>
                  <a:srgbClr val="000000"/>
                </a:solidFill>
                <a:latin typeface="Book Antiqua" panose="02040602050305030304" pitchFamily="18" charset="0"/>
                <a:ea typeface="Cambria" panose="02040503050406030204" pitchFamily="18" charset="0"/>
                <a:cs typeface="Arial" panose="020B0604020202020204" pitchFamily="34" charset="0"/>
              </a:rPr>
              <a:t> </a:t>
            </a:r>
            <a:r>
              <a:rPr lang="en-US" sz="1400" dirty="0">
                <a:latin typeface="Book Antiqua" panose="02040602050305030304" pitchFamily="18" charset="0"/>
                <a:ea typeface="Cambria" panose="02040503050406030204" pitchFamily="18" charset="0"/>
                <a:cs typeface="Arial" panose="020B0604020202020204" pitchFamily="34" charset="0"/>
              </a:rPr>
              <a:t>at</a:t>
            </a:r>
            <a:r>
              <a:rPr lang="en-US" sz="1400" dirty="0">
                <a:solidFill>
                  <a:srgbClr val="000000"/>
                </a:solidFill>
                <a:latin typeface="Book Antiqua" panose="02040602050305030304" pitchFamily="18" charset="0"/>
                <a:ea typeface="Cambria" panose="02040503050406030204" pitchFamily="18" charset="0"/>
                <a:cs typeface="Arial" panose="020B0604020202020204" pitchFamily="34" charset="0"/>
              </a:rPr>
              <a:t> </a:t>
            </a:r>
            <a:r>
              <a:rPr lang="en-US" sz="1400" u="sng" dirty="0">
                <a:solidFill>
                  <a:srgbClr val="0563C1"/>
                </a:solidFill>
                <a:effectLst/>
                <a:latin typeface="Book Antiqua" panose="02040602050305030304" pitchFamily="18" charset="0"/>
                <a:ea typeface="Cambria" panose="02040503050406030204" pitchFamily="18" charset="0"/>
                <a:cs typeface="Arial" panose="020B0604020202020204" pitchFamily="34" charset="0"/>
                <a:hlinkClick r:id="rId3"/>
              </a:rPr>
              <a:t>tlcpcpcredentialing@gmail.com</a:t>
            </a:r>
            <a:r>
              <a:rPr lang="en-US" sz="14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a:t>
            </a:r>
          </a:p>
          <a:p>
            <a:pPr algn="just"/>
            <a:endParaRPr lang="en-US" sz="1400" dirty="0">
              <a:solidFill>
                <a:srgbClr val="000000"/>
              </a:solidFill>
              <a:latin typeface="Book Antiqua" panose="02040602050305030304" pitchFamily="18" charset="0"/>
              <a:ea typeface="Cambria" panose="02040503050406030204" pitchFamily="18" charset="0"/>
              <a:cs typeface="Arial" panose="020B0604020202020204" pitchFamily="34" charset="0"/>
            </a:endParaRPr>
          </a:p>
          <a:p>
            <a:pPr algn="just"/>
            <a:r>
              <a:rPr lang="en-US" sz="14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Please note that taking part in the credentialing process does not ensure that you will be credentialed as a PCT© Trainer.</a:t>
            </a:r>
            <a:r>
              <a:rPr lang="en-US" sz="1400" dirty="0">
                <a:solidFill>
                  <a:srgbClr val="000000"/>
                </a:solidFill>
                <a:latin typeface="Book Antiqua" panose="02040602050305030304" pitchFamily="18" charset="0"/>
                <a:ea typeface="Cambria" panose="02040503050406030204" pitchFamily="18" charset="0"/>
                <a:cs typeface="Arial" panose="020B0604020202020204" pitchFamily="34" charset="0"/>
              </a:rPr>
              <a:t> You will need to meet the criteria described in this handbook and complete activities in a satisfactory manner. </a:t>
            </a:r>
            <a:endParaRPr lang="en-US" sz="1400" dirty="0">
              <a:effectLst/>
              <a:latin typeface="Book Antiqua" panose="02040602050305030304" pitchFamily="18" charset="0"/>
              <a:ea typeface="Cambria" panose="02040503050406030204" pitchFamily="18" charset="0"/>
              <a:cs typeface="Arial" panose="020B0604020202020204" pitchFamily="34" charset="0"/>
            </a:endParaRPr>
          </a:p>
          <a:p>
            <a:pPr marL="0" marR="0" algn="just">
              <a:spcBef>
                <a:spcPts val="0"/>
              </a:spcBef>
              <a:spcAft>
                <a:spcPts val="0"/>
              </a:spcAft>
            </a:pPr>
            <a:endParaRPr lang="en-US" sz="1400" dirty="0">
              <a:solidFill>
                <a:srgbClr val="000000"/>
              </a:solidFill>
              <a:highlight>
                <a:srgbClr val="FFFF00"/>
              </a:highlight>
              <a:latin typeface="Book Antiqua" panose="02040602050305030304" pitchFamily="18" charset="0"/>
              <a:ea typeface="Cambria" panose="02040503050406030204" pitchFamily="18" charset="0"/>
              <a:cs typeface="Arial" panose="020B0604020202020204" pitchFamily="34" charset="0"/>
            </a:endParaRPr>
          </a:p>
          <a:p>
            <a:pPr marL="0" marR="0" algn="just">
              <a:spcBef>
                <a:spcPts val="0"/>
              </a:spcBef>
              <a:spcAft>
                <a:spcPts val="0"/>
              </a:spcAft>
            </a:pPr>
            <a:r>
              <a:rPr lang="en-US" sz="1400" dirty="0">
                <a:effectLst/>
                <a:latin typeface="Book Antiqua" panose="02040602050305030304" pitchFamily="18" charset="0"/>
                <a:ea typeface="Times New Roman" panose="02020603050405020304" pitchFamily="18" charset="0"/>
                <a:cs typeface="Arial" panose="020B0604020202020204" pitchFamily="34" charset="0"/>
              </a:rPr>
              <a:t>You are responsible for forming a mentor relationship with a certified Mentor Trainer who meets your needs. When selecting a Mentor, your matching strategy may include location, subject matter expertise, cost, supports needed, and personality characteristics. Visit </a:t>
            </a:r>
            <a:r>
              <a:rPr lang="en-US" sz="1400" u="sng" dirty="0">
                <a:solidFill>
                  <a:srgbClr val="0000FF"/>
                </a:solidFill>
                <a:effectLst/>
                <a:latin typeface="Book Antiqua" panose="02040602050305030304" pitchFamily="18" charset="0"/>
                <a:ea typeface="Times New Roman" panose="02020603050405020304" pitchFamily="18" charset="0"/>
                <a:cs typeface="Arial" panose="020B0604020202020204" pitchFamily="34" charset="0"/>
                <a:hlinkClick r:id="rId4"/>
              </a:rPr>
              <a:t>www.tlcpcp.com</a:t>
            </a:r>
            <a:r>
              <a:rPr lang="en-US" sz="1400" dirty="0">
                <a:effectLst/>
                <a:latin typeface="Book Antiqua" panose="02040602050305030304" pitchFamily="18" charset="0"/>
                <a:ea typeface="Times New Roman" panose="02020603050405020304" pitchFamily="18" charset="0"/>
                <a:cs typeface="Arial" panose="020B0604020202020204" pitchFamily="34" charset="0"/>
              </a:rPr>
              <a:t> to find a list of certified Mentor Trainers. </a:t>
            </a:r>
            <a:endParaRPr lang="en-US" sz="1400" dirty="0">
              <a:solidFill>
                <a:srgbClr val="000000"/>
              </a:solidFill>
              <a:latin typeface="Book Antiqua" panose="02040602050305030304" pitchFamily="18" charset="0"/>
              <a:ea typeface="Cambria" panose="02040503050406030204" pitchFamily="18" charset="0"/>
              <a:cs typeface="Arial" panose="020B0604020202020204" pitchFamily="34" charset="0"/>
            </a:endParaRPr>
          </a:p>
          <a:p>
            <a:pPr marL="0" marR="0" algn="just">
              <a:spcBef>
                <a:spcPts val="0"/>
              </a:spcBef>
              <a:spcAft>
                <a:spcPts val="0"/>
              </a:spcAft>
            </a:pPr>
            <a:endParaRPr lang="en-US" sz="1400" dirty="0">
              <a:effectLst/>
              <a:latin typeface="Book Antiqua" panose="02040602050305030304" pitchFamily="18" charset="0"/>
              <a:ea typeface="Cambria" panose="02040503050406030204" pitchFamily="18" charset="0"/>
              <a:cs typeface="Arial" panose="020B0604020202020204" pitchFamily="34" charset="0"/>
            </a:endParaRPr>
          </a:p>
          <a:p>
            <a:pPr marL="0" marR="0" algn="just">
              <a:spcBef>
                <a:spcPts val="0"/>
              </a:spcBef>
              <a:spcAft>
                <a:spcPts val="0"/>
              </a:spcAft>
            </a:pPr>
            <a:r>
              <a:rPr lang="en-US" sz="1400" dirty="0">
                <a:solidFill>
                  <a:srgbClr val="000000"/>
                </a:solidFill>
                <a:latin typeface="Book Antiqua" panose="02040602050305030304" pitchFamily="18" charset="0"/>
                <a:ea typeface="Cambria" panose="02040503050406030204" pitchFamily="18" charset="0"/>
                <a:cs typeface="Arial" panose="020B0604020202020204" pitchFamily="34" charset="0"/>
              </a:rPr>
              <a:t>PCT</a:t>
            </a:r>
            <a:r>
              <a:rPr lang="en-US" sz="14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 Trainer Certification is required to also train PCT© Coaches, and/or to be certified as a Person Centered Plan Facilitation Trainer,</a:t>
            </a:r>
            <a:r>
              <a:rPr lang="en-US" sz="1400" dirty="0">
                <a:effectLst/>
                <a:latin typeface="Book Antiqua" panose="02040602050305030304" pitchFamily="18" charset="0"/>
                <a:ea typeface="Cambria" panose="02040503050406030204" pitchFamily="18" charset="0"/>
                <a:cs typeface="Arial" panose="020B0604020202020204" pitchFamily="34" charset="0"/>
              </a:rPr>
              <a:t> and </a:t>
            </a:r>
            <a:r>
              <a:rPr lang="en-US" sz="14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Supporting Families </a:t>
            </a:r>
            <a:r>
              <a:rPr lang="en-US" sz="1400" dirty="0">
                <a:effectLst/>
                <a:latin typeface="Book Antiqua" panose="02040602050305030304" pitchFamily="18" charset="0"/>
                <a:ea typeface="Cambria" panose="02040503050406030204" pitchFamily="18" charset="0"/>
                <a:cs typeface="Arial" panose="020B0604020202020204" pitchFamily="34" charset="0"/>
              </a:rPr>
              <a:t>Trainer.</a:t>
            </a:r>
          </a:p>
          <a:p>
            <a:pPr marL="0" marR="0" algn="just">
              <a:spcBef>
                <a:spcPts val="0"/>
              </a:spcBef>
              <a:spcAft>
                <a:spcPts val="0"/>
              </a:spcAft>
            </a:pPr>
            <a:endParaRPr lang="en-US" sz="1400" dirty="0">
              <a:effectLst/>
              <a:latin typeface="Book Antiqua" panose="02040602050305030304" pitchFamily="18" charset="0"/>
              <a:ea typeface="Cambria" panose="02040503050406030204" pitchFamily="18" charset="0"/>
              <a:cs typeface="Arial" panose="020B0604020202020204" pitchFamily="34" charset="0"/>
            </a:endParaRPr>
          </a:p>
          <a:p>
            <a:pPr marL="0" marR="0" algn="just">
              <a:spcBef>
                <a:spcPts val="0"/>
              </a:spcBef>
              <a:spcAft>
                <a:spcPts val="0"/>
              </a:spcAft>
            </a:pPr>
            <a:r>
              <a:rPr lang="en-US" sz="14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 </a:t>
            </a:r>
            <a:endParaRPr lang="en-US" sz="1400" dirty="0">
              <a:effectLst/>
              <a:latin typeface="Book Antiqua" panose="020406020503050303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3BBC192C-5850-4EBE-A2EB-2E7D62288BB1}"/>
              </a:ext>
            </a:extLst>
          </p:cNvPr>
          <p:cNvSpPr txBox="1"/>
          <p:nvPr/>
        </p:nvSpPr>
        <p:spPr>
          <a:xfrm>
            <a:off x="471488" y="7430013"/>
            <a:ext cx="5910468" cy="95410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Book Antiqua" panose="02040602050305030304" pitchFamily="18" charset="0"/>
                <a:ea typeface="Cambria" panose="02040503050406030204" pitchFamily="18" charset="0"/>
                <a:cs typeface="Arial" panose="020B0604020202020204" pitchFamily="34" charset="0"/>
              </a:rPr>
              <a:t>Note: </a:t>
            </a:r>
            <a:r>
              <a:rPr kumimoji="0" lang="en-US" sz="1400" i="1" u="none" strike="noStrike" kern="1200" cap="none" spc="0" normalizeH="0" baseline="0" noProof="0" dirty="0">
                <a:ln>
                  <a:noFill/>
                </a:ln>
                <a:solidFill>
                  <a:prstClr val="black"/>
                </a:solidFill>
                <a:effectLst/>
                <a:uLnTx/>
                <a:uFillTx/>
                <a:latin typeface="Book Antiqua" panose="02040602050305030304" pitchFamily="18" charset="0"/>
                <a:ea typeface="Cambria" panose="02040503050406030204" pitchFamily="18" charset="0"/>
                <a:cs typeface="Arial" panose="020B0604020202020204" pitchFamily="34" charset="0"/>
              </a:rPr>
              <a:t>This handbook and credentialing process is for the full Person Centered Thinking© curriculum. Person Centered Plan Facilitation, PCT© Coaches Training, PCT© Family Training, and People Planning </a:t>
            </a:r>
            <a:r>
              <a:rPr kumimoji="0" lang="en-US" sz="1400" i="1" u="none" strike="noStrike" kern="1200" cap="none" spc="0" normalizeH="0" baseline="0" noProof="0" dirty="0" err="1">
                <a:ln>
                  <a:noFill/>
                </a:ln>
                <a:solidFill>
                  <a:prstClr val="black"/>
                </a:solidFill>
                <a:effectLst/>
                <a:uLnTx/>
                <a:uFillTx/>
                <a:latin typeface="Book Antiqua" panose="02040602050305030304" pitchFamily="18" charset="0"/>
                <a:ea typeface="Cambria" panose="02040503050406030204" pitchFamily="18" charset="0"/>
                <a:cs typeface="Arial" panose="020B0604020202020204" pitchFamily="34" charset="0"/>
              </a:rPr>
              <a:t>Togethe</a:t>
            </a:r>
            <a:r>
              <a:rPr lang="en-US" sz="1400" i="1" dirty="0">
                <a:solidFill>
                  <a:prstClr val="black"/>
                </a:solidFill>
                <a:latin typeface="Book Antiqua" panose="02040602050305030304" pitchFamily="18" charset="0"/>
                <a:ea typeface="Cambria" panose="02040503050406030204" pitchFamily="18" charset="0"/>
                <a:cs typeface="Arial" panose="020B0604020202020204" pitchFamily="34" charset="0"/>
              </a:rPr>
              <a:t>r </a:t>
            </a:r>
            <a:r>
              <a:rPr kumimoji="0" lang="en-US" sz="1400" i="1" u="none" strike="noStrike" kern="1200" cap="none" spc="0" normalizeH="0" baseline="0" noProof="0" dirty="0">
                <a:ln>
                  <a:noFill/>
                </a:ln>
                <a:solidFill>
                  <a:prstClr val="black"/>
                </a:solidFill>
                <a:effectLst/>
                <a:uLnTx/>
                <a:uFillTx/>
                <a:latin typeface="Book Antiqua" panose="02040602050305030304" pitchFamily="18" charset="0"/>
                <a:ea typeface="Cambria" panose="02040503050406030204" pitchFamily="18" charset="0"/>
                <a:cs typeface="Arial" panose="020B0604020202020204" pitchFamily="34" charset="0"/>
              </a:rPr>
              <a:t>each have credentialing processes and requirements. </a:t>
            </a:r>
            <a:endParaRPr kumimoji="0" lang="en-US" sz="1400" i="0" u="none" strike="noStrike" kern="1200" cap="none" spc="0" normalizeH="0" baseline="0" noProof="0" dirty="0">
              <a:ln>
                <a:noFill/>
              </a:ln>
              <a:solidFill>
                <a:prstClr val="black"/>
              </a:solidFill>
              <a:effectLst/>
              <a:uLnTx/>
              <a:uFillTx/>
              <a:latin typeface="Book Antiqua" panose="02040602050305030304" pitchFamily="18" charset="0"/>
              <a:ea typeface="Cambria" panose="02040503050406030204" pitchFamily="18" charset="0"/>
              <a:cs typeface="Arial" panose="020B0604020202020204" pitchFamily="34" charset="0"/>
            </a:endParaRPr>
          </a:p>
        </p:txBody>
      </p:sp>
      <p:cxnSp>
        <p:nvCxnSpPr>
          <p:cNvPr id="11" name="Straight Connector 10">
            <a:extLst>
              <a:ext uri="{FF2B5EF4-FFF2-40B4-BE49-F238E27FC236}">
                <a16:creationId xmlns:a16="http://schemas.microsoft.com/office/drawing/2014/main" id="{2D03A098-8729-419E-B22E-33C72678550C}"/>
              </a:ext>
              <a:ext uri="{C183D7F6-B498-43B3-948B-1728B52AA6E4}">
                <adec:decorative xmlns:adec="http://schemas.microsoft.com/office/drawing/2017/decorative" val="1"/>
              </a:ext>
            </a:extLst>
          </p:cNvPr>
          <p:cNvCxnSpPr/>
          <p:nvPr/>
        </p:nvCxnSpPr>
        <p:spPr>
          <a:xfrm>
            <a:off x="391181" y="7262481"/>
            <a:ext cx="6071082"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Date Placeholder 14">
            <a:extLst>
              <a:ext uri="{FF2B5EF4-FFF2-40B4-BE49-F238E27FC236}">
                <a16:creationId xmlns:a16="http://schemas.microsoft.com/office/drawing/2014/main" id="{C7A9BB6D-A80A-48F7-9A8B-217184271B30}"/>
              </a:ext>
            </a:extLst>
          </p:cNvPr>
          <p:cNvSpPr>
            <a:spLocks noGrp="1"/>
          </p:cNvSpPr>
          <p:nvPr>
            <p:ph type="dt" sz="half" idx="10"/>
          </p:nvPr>
        </p:nvSpPr>
        <p:spPr/>
        <p:txBody>
          <a:bodyPr/>
          <a:lstStyle/>
          <a:p>
            <a:fld id="{147CE1C2-8634-47A1-B26A-03F3CE08F8BC}" type="datetime1">
              <a:rPr lang="en-US" smtClean="0">
                <a:latin typeface="Arial" panose="020B0604020202020204" pitchFamily="34" charset="0"/>
                <a:cs typeface="Arial" panose="020B0604020202020204" pitchFamily="34" charset="0"/>
              </a:rPr>
              <a:t>4/17/2023</a:t>
            </a:fld>
            <a:endParaRPr lang="en-US" dirty="0">
              <a:latin typeface="Arial" panose="020B0604020202020204" pitchFamily="34" charset="0"/>
              <a:cs typeface="Arial" panose="020B0604020202020204" pitchFamily="34" charset="0"/>
            </a:endParaRPr>
          </a:p>
        </p:txBody>
      </p:sp>
      <p:sp>
        <p:nvSpPr>
          <p:cNvPr id="16" name="Footer Placeholder 15">
            <a:extLst>
              <a:ext uri="{FF2B5EF4-FFF2-40B4-BE49-F238E27FC236}">
                <a16:creationId xmlns:a16="http://schemas.microsoft.com/office/drawing/2014/main" id="{AB3578BF-C91B-4863-898D-4EBFCDF6EA29}"/>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TLCPCP</a:t>
            </a:r>
            <a:endParaRPr lang="en-US" dirty="0">
              <a:latin typeface="Arial" panose="020B0604020202020204" pitchFamily="34" charset="0"/>
              <a:cs typeface="Arial" panose="020B0604020202020204" pitchFamily="34" charset="0"/>
            </a:endParaRPr>
          </a:p>
        </p:txBody>
      </p:sp>
      <p:sp>
        <p:nvSpPr>
          <p:cNvPr id="17" name="Slide Number Placeholder 16">
            <a:extLst>
              <a:ext uri="{FF2B5EF4-FFF2-40B4-BE49-F238E27FC236}">
                <a16:creationId xmlns:a16="http://schemas.microsoft.com/office/drawing/2014/main" id="{75D50A5B-F0F0-40D9-8EB2-AA6CE30774E9}"/>
              </a:ext>
            </a:extLst>
          </p:cNvPr>
          <p:cNvSpPr>
            <a:spLocks noGrp="1"/>
          </p:cNvSpPr>
          <p:nvPr>
            <p:ph type="sldNum" sz="quarter" idx="12"/>
          </p:nvPr>
        </p:nvSpPr>
        <p:spPr/>
        <p:txBody>
          <a:bodyPr/>
          <a:lstStyle/>
          <a:p>
            <a:fld id="{1CB229C6-E506-40ED-B870-0351F69C23CD}" type="slidenum">
              <a:rPr lang="en-US" smtClean="0">
                <a:latin typeface="Arial" panose="020B0604020202020204" pitchFamily="34" charset="0"/>
                <a:cs typeface="Arial" panose="020B0604020202020204" pitchFamily="34" charset="0"/>
              </a:r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064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2A1929-5F37-70DD-988D-D3A54253A409}"/>
              </a:ext>
            </a:extLst>
          </p:cNvPr>
          <p:cNvPicPr>
            <a:picLocks noChangeAspect="1"/>
          </p:cNvPicPr>
          <p:nvPr/>
        </p:nvPicPr>
        <p:blipFill>
          <a:blip r:embed="rId2"/>
          <a:stretch>
            <a:fillRect/>
          </a:stretch>
        </p:blipFill>
        <p:spPr>
          <a:xfrm>
            <a:off x="-1" y="0"/>
            <a:ext cx="6857999" cy="9144000"/>
          </a:xfrm>
          <a:prstGeom prst="rect">
            <a:avLst/>
          </a:prstGeom>
        </p:spPr>
      </p:pic>
      <p:sp>
        <p:nvSpPr>
          <p:cNvPr id="7" name="Rectangle 6">
            <a:extLst>
              <a:ext uri="{FF2B5EF4-FFF2-40B4-BE49-F238E27FC236}">
                <a16:creationId xmlns:a16="http://schemas.microsoft.com/office/drawing/2014/main" id="{F35B5011-19CB-4715-AA65-4BD4A15C983E}"/>
              </a:ext>
              <a:ext uri="{C183D7F6-B498-43B3-948B-1728B52AA6E4}">
                <adec:decorative xmlns:adec="http://schemas.microsoft.com/office/drawing/2017/decorative" val="1"/>
              </a:ext>
            </a:extLst>
          </p:cNvPr>
          <p:cNvSpPr/>
          <p:nvPr/>
        </p:nvSpPr>
        <p:spPr>
          <a:xfrm>
            <a:off x="165100" y="196318"/>
            <a:ext cx="6515100" cy="8765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3CC4A6A-9319-459F-BE08-74A657E0AB0F}"/>
              </a:ext>
            </a:extLst>
          </p:cNvPr>
          <p:cNvSpPr txBox="1">
            <a:spLocks noGrp="1"/>
          </p:cNvSpPr>
          <p:nvPr>
            <p:ph type="title" idx="4294967295"/>
          </p:nvPr>
        </p:nvSpPr>
        <p:spPr>
          <a:xfrm>
            <a:off x="0" y="129251"/>
            <a:ext cx="6858000" cy="1361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205394"/>
                </a:solidFill>
                <a:effectLst/>
                <a:uLnTx/>
                <a:uFillTx/>
                <a:latin typeface="Book Antiqua" panose="02040602050305030304" pitchFamily="18" charset="0"/>
              </a:rPr>
              <a:t>What is a Person Centered </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205394"/>
                </a:solidFill>
                <a:effectLst/>
                <a:uLnTx/>
                <a:uFillTx/>
                <a:latin typeface="Book Antiqua" panose="02040602050305030304" pitchFamily="18" charset="0"/>
              </a:rPr>
              <a:t>Thinking© Trainer? </a:t>
            </a:r>
          </a:p>
        </p:txBody>
      </p:sp>
      <p:sp>
        <p:nvSpPr>
          <p:cNvPr id="14" name="TextBox 13">
            <a:extLst>
              <a:ext uri="{FF2B5EF4-FFF2-40B4-BE49-F238E27FC236}">
                <a16:creationId xmlns:a16="http://schemas.microsoft.com/office/drawing/2014/main" id="{282F4487-E160-471A-913E-F6CDF7D372B3}"/>
              </a:ext>
            </a:extLst>
          </p:cNvPr>
          <p:cNvSpPr txBox="1"/>
          <p:nvPr/>
        </p:nvSpPr>
        <p:spPr>
          <a:xfrm>
            <a:off x="3821888" y="1756519"/>
            <a:ext cx="2632086" cy="1892826"/>
          </a:xfrm>
          <a:prstGeom prst="rect">
            <a:avLst/>
          </a:prstGeom>
          <a:noFill/>
        </p:spPr>
        <p:txBody>
          <a:bodyPr wrap="square" rtlCol="0">
            <a:spAutoFit/>
          </a:bodyPr>
          <a:lstStyle/>
          <a:p>
            <a:pPr algn="just"/>
            <a:r>
              <a:rPr lang="en-US" sz="1300" dirty="0">
                <a:effectLst/>
                <a:latin typeface="Book Antiqua" panose="02040602050305030304" pitchFamily="18" charset="0"/>
                <a:ea typeface="Calibri" panose="020F0502020204030204" pitchFamily="34" charset="0"/>
                <a:cs typeface="Arial" panose="020B0604020202020204" pitchFamily="34" charset="0"/>
              </a:rPr>
              <a:t>As a Person Centered Thinking© PCT</a:t>
            </a:r>
            <a:r>
              <a:rPr lang="en-US" sz="1300" dirty="0">
                <a:latin typeface="Book Antiqua" panose="02040602050305030304" pitchFamily="18" charset="0"/>
                <a:ea typeface="Calibri" panose="020F0502020204030204" pitchFamily="34" charset="0"/>
                <a:cs typeface="Arial" panose="020B0604020202020204" pitchFamily="34" charset="0"/>
              </a:rPr>
              <a:t>©</a:t>
            </a:r>
            <a:r>
              <a:rPr lang="en-US" sz="1300" dirty="0">
                <a:effectLst/>
                <a:latin typeface="Book Antiqua" panose="02040602050305030304" pitchFamily="18" charset="0"/>
                <a:ea typeface="Calibri" panose="020F0502020204030204" pitchFamily="34" charset="0"/>
                <a:cs typeface="Arial" panose="020B0604020202020204" pitchFamily="34" charset="0"/>
              </a:rPr>
              <a:t> Trainer, you will focus on </a:t>
            </a:r>
            <a:r>
              <a:rPr lang="en-US" sz="13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rPr>
              <a:t>competency</a:t>
            </a:r>
            <a:r>
              <a:rPr lang="en-US" sz="1300"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rPr>
              <a:t> and </a:t>
            </a:r>
            <a:r>
              <a:rPr lang="en-US" sz="13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rPr>
              <a:t>character</a:t>
            </a:r>
            <a:r>
              <a:rPr lang="en-US" sz="1300" dirty="0">
                <a:effectLst/>
                <a:latin typeface="Book Antiqua" panose="02040602050305030304" pitchFamily="18" charset="0"/>
                <a:ea typeface="Calibri" panose="020F0502020204030204" pitchFamily="34" charset="0"/>
                <a:cs typeface="Arial" panose="020B0604020202020204" pitchFamily="34" charset="0"/>
              </a:rPr>
              <a:t>. Competency is more than using, applying, and adapting person centered thinking skills; it includes skills in facilitation, managing the classroom, communication, and using </a:t>
            </a:r>
            <a:endParaRPr lang="en-US" sz="1300" dirty="0">
              <a:latin typeface="Book Antiqua" panose="02040602050305030304" pitchFamily="18" charset="0"/>
            </a:endParaRPr>
          </a:p>
        </p:txBody>
      </p:sp>
      <p:sp>
        <p:nvSpPr>
          <p:cNvPr id="6" name="TextBox 5">
            <a:extLst>
              <a:ext uri="{FF2B5EF4-FFF2-40B4-BE49-F238E27FC236}">
                <a16:creationId xmlns:a16="http://schemas.microsoft.com/office/drawing/2014/main" id="{CC7229E2-2943-4899-A42F-D146D1CA5524}"/>
              </a:ext>
            </a:extLst>
          </p:cNvPr>
          <p:cNvSpPr txBox="1"/>
          <p:nvPr/>
        </p:nvSpPr>
        <p:spPr>
          <a:xfrm>
            <a:off x="391374" y="3531465"/>
            <a:ext cx="6062600" cy="4293483"/>
          </a:xfrm>
          <a:prstGeom prst="rect">
            <a:avLst/>
          </a:prstGeom>
          <a:noFill/>
        </p:spPr>
        <p:txBody>
          <a:bodyPr wrap="square">
            <a:spAutoFit/>
          </a:bodyPr>
          <a:lstStyle/>
          <a:p>
            <a:pPr algn="just"/>
            <a:r>
              <a:rPr lang="en-US" sz="1300" dirty="0">
                <a:effectLst/>
                <a:latin typeface="Book Antiqua" panose="02040602050305030304" pitchFamily="18" charset="0"/>
                <a:ea typeface="Calibri" panose="020F0502020204030204" pitchFamily="34" charset="0"/>
                <a:cs typeface="Arial" panose="020B0604020202020204" pitchFamily="34" charset="0"/>
              </a:rPr>
              <a:t>person centered values. Your success in adopting person centered values will be seen in the attitudes of the people you train. </a:t>
            </a:r>
            <a:endParaRPr lang="en-US" sz="1300" dirty="0">
              <a:latin typeface="Book Antiqua" panose="02040602050305030304" pitchFamily="18" charset="0"/>
              <a:ea typeface="Calibri" panose="020F0502020204030204" pitchFamily="34" charset="0"/>
              <a:cs typeface="Arial" panose="020B0604020202020204" pitchFamily="34" charset="0"/>
            </a:endParaRPr>
          </a:p>
          <a:p>
            <a:pPr marL="0" marR="0" algn="just">
              <a:spcBef>
                <a:spcPts val="0"/>
              </a:spcBef>
              <a:spcAft>
                <a:spcPts val="0"/>
              </a:spcAft>
            </a:pPr>
            <a:endParaRPr lang="en-US" sz="1300" dirty="0">
              <a:latin typeface="Book Antiqua" panose="02040602050305030304" pitchFamily="18" charset="0"/>
              <a:ea typeface="Calibri" panose="020F0502020204030204" pitchFamily="34" charset="0"/>
              <a:cs typeface="Arial" panose="020B0604020202020204" pitchFamily="34" charset="0"/>
            </a:endParaRPr>
          </a:p>
          <a:p>
            <a:pPr marL="0" marR="0" algn="just">
              <a:spcBef>
                <a:spcPts val="0"/>
              </a:spcBef>
              <a:spcAft>
                <a:spcPts val="0"/>
              </a:spcAft>
            </a:pPr>
            <a:r>
              <a:rPr lang="en-US" sz="1300" dirty="0">
                <a:effectLst/>
                <a:latin typeface="Book Antiqua" panose="02040602050305030304" pitchFamily="18" charset="0"/>
                <a:ea typeface="Calibri" panose="020F0502020204030204" pitchFamily="34" charset="0"/>
                <a:cs typeface="Arial" panose="020B0604020202020204" pitchFamily="34" charset="0"/>
              </a:rPr>
              <a:t>Training for PCT© skills is a relationship-based process that only works when there is unity between the Trainer and the participants. As a PCT(s) trainer, you must create and maintain a constructive relationship with participants. </a:t>
            </a:r>
            <a:r>
              <a:rPr lang="en-US" sz="1300" dirty="0">
                <a:latin typeface="Book Antiqua" panose="02040602050305030304" pitchFamily="18" charset="0"/>
                <a:ea typeface="Calibri" panose="020F0502020204030204" pitchFamily="34" charset="0"/>
                <a:cs typeface="Arial" panose="020B0604020202020204" pitchFamily="34" charset="0"/>
              </a:rPr>
              <a:t>You want to have meaningful interactions with each other, not just checking things off a list. </a:t>
            </a:r>
            <a:r>
              <a:rPr lang="en-US" sz="1300" dirty="0">
                <a:effectLst/>
                <a:latin typeface="Book Antiqua" panose="02040602050305030304" pitchFamily="18" charset="0"/>
                <a:ea typeface="Calibri" panose="020F0502020204030204" pitchFamily="34" charset="0"/>
                <a:cs typeface="Arial" panose="020B0604020202020204" pitchFamily="34" charset="0"/>
              </a:rPr>
              <a:t>TLCPCP is a network of relationships. You will connect participants with their own person centered values, with TLCPCP,</a:t>
            </a:r>
            <a:r>
              <a:rPr lang="en-US" sz="1300" dirty="0">
                <a:latin typeface="Book Antiqua" panose="02040602050305030304" pitchFamily="18" charset="0"/>
                <a:ea typeface="Calibri" panose="020F0502020204030204" pitchFamily="34" charset="0"/>
                <a:cs typeface="Arial" panose="020B0604020202020204" pitchFamily="34" charset="0"/>
              </a:rPr>
              <a:t> </a:t>
            </a:r>
            <a:r>
              <a:rPr lang="en-US" sz="1300" dirty="0">
                <a:effectLst/>
                <a:latin typeface="Book Antiqua" panose="02040602050305030304" pitchFamily="18" charset="0"/>
                <a:ea typeface="Calibri" panose="020F0502020204030204" pitchFamily="34" charset="0"/>
                <a:cs typeface="Arial" panose="020B0604020202020204" pitchFamily="34" charset="0"/>
              </a:rPr>
              <a:t>and other members.</a:t>
            </a:r>
          </a:p>
          <a:p>
            <a:pPr marL="0" marR="0" algn="just">
              <a:spcBef>
                <a:spcPts val="0"/>
              </a:spcBef>
              <a:spcAft>
                <a:spcPts val="0"/>
              </a:spcAft>
            </a:pPr>
            <a:r>
              <a:rPr lang="en-US" sz="1300" dirty="0">
                <a:effectLst/>
                <a:latin typeface="Book Antiqua" panose="02040602050305030304" pitchFamily="18" charset="0"/>
                <a:ea typeface="Calibri" panose="020F0502020204030204" pitchFamily="34" charset="0"/>
                <a:cs typeface="Arial" panose="020B0604020202020204" pitchFamily="34" charset="0"/>
              </a:rPr>
              <a:t> </a:t>
            </a:r>
          </a:p>
          <a:p>
            <a:pPr marL="0" marR="0" algn="just">
              <a:spcBef>
                <a:spcPts val="0"/>
              </a:spcBef>
              <a:spcAft>
                <a:spcPts val="0"/>
              </a:spcAft>
            </a:pPr>
            <a:r>
              <a:rPr lang="en-US" sz="1300" b="1" dirty="0">
                <a:solidFill>
                  <a:schemeClr val="accent2">
                    <a:lumMod val="75000"/>
                  </a:schemeClr>
                </a:solidFill>
                <a:effectLst/>
                <a:latin typeface="Book Antiqua" panose="02040602050305030304" pitchFamily="18" charset="0"/>
                <a:ea typeface="Calibri" panose="020F0502020204030204" pitchFamily="34" charset="0"/>
                <a:cs typeface="Arial" panose="020B0604020202020204" pitchFamily="34" charset="0"/>
              </a:rPr>
              <a:t>As a PCT© Trainer, your success will be when the participants adopt and use person centered thinking skills. You will have succeeded when participants embrace and pursue discovery and learning about the people they support in a genuine and caring way.</a:t>
            </a:r>
          </a:p>
          <a:p>
            <a:pPr marL="0" marR="0" algn="just">
              <a:spcBef>
                <a:spcPts val="0"/>
              </a:spcBef>
              <a:spcAft>
                <a:spcPts val="0"/>
              </a:spcAft>
            </a:pPr>
            <a:r>
              <a:rPr lang="en-US" sz="1300" dirty="0">
                <a:effectLst/>
                <a:latin typeface="Book Antiqua" panose="02040602050305030304" pitchFamily="18" charset="0"/>
                <a:ea typeface="Calibri" panose="020F0502020204030204" pitchFamily="34" charset="0"/>
                <a:cs typeface="Arial" panose="020B0604020202020204" pitchFamily="34" charset="0"/>
              </a:rPr>
              <a:t> </a:t>
            </a:r>
          </a:p>
          <a:p>
            <a:pPr marL="0" marR="0" algn="just">
              <a:spcBef>
                <a:spcPts val="0"/>
              </a:spcBef>
              <a:spcAft>
                <a:spcPts val="0"/>
              </a:spcAft>
            </a:pPr>
            <a:r>
              <a:rPr lang="en-US" sz="1300" dirty="0">
                <a:effectLst/>
                <a:latin typeface="Book Antiqua" panose="02040602050305030304" pitchFamily="18" charset="0"/>
                <a:ea typeface="Calibri" panose="020F0502020204030204" pitchFamily="34" charset="0"/>
                <a:cs typeface="Arial" panose="020B0604020202020204" pitchFamily="34" charset="0"/>
              </a:rPr>
              <a:t>Finally, as a PCT© you must be able to inspire the participants to start the journey of being person centered. They will face disagreement, challenges, and all the other frustrations that </a:t>
            </a:r>
            <a:r>
              <a:rPr lang="en-US" sz="1300" dirty="0">
                <a:latin typeface="Book Antiqua" panose="02040602050305030304" pitchFamily="18" charset="0"/>
                <a:ea typeface="Calibri" panose="020F0502020204030204" pitchFamily="34" charset="0"/>
                <a:cs typeface="Arial" panose="020B0604020202020204" pitchFamily="34" charset="0"/>
              </a:rPr>
              <a:t>leaders experience</a:t>
            </a:r>
            <a:r>
              <a:rPr lang="en-US" sz="1300" dirty="0">
                <a:effectLst/>
                <a:latin typeface="Book Antiqua" panose="02040602050305030304" pitchFamily="18" charset="0"/>
                <a:ea typeface="Calibri" panose="020F0502020204030204" pitchFamily="34" charset="0"/>
                <a:cs typeface="Arial" panose="020B0604020202020204" pitchFamily="34" charset="0"/>
              </a:rPr>
              <a:t>. How well you prepare them for the world outside the training will determine whether they become life-long learners of person centered practices or abandon their journey within the first few steps.</a:t>
            </a:r>
          </a:p>
        </p:txBody>
      </p:sp>
      <p:sp>
        <p:nvSpPr>
          <p:cNvPr id="2" name="Date Placeholder 1">
            <a:extLst>
              <a:ext uri="{FF2B5EF4-FFF2-40B4-BE49-F238E27FC236}">
                <a16:creationId xmlns:a16="http://schemas.microsoft.com/office/drawing/2014/main" id="{D9A3ECCE-061A-42B3-A2BF-AE11972289A1}"/>
              </a:ext>
            </a:extLst>
          </p:cNvPr>
          <p:cNvSpPr>
            <a:spLocks noGrp="1"/>
          </p:cNvSpPr>
          <p:nvPr>
            <p:ph type="dt" sz="half" idx="10"/>
          </p:nvPr>
        </p:nvSpPr>
        <p:spPr/>
        <p:txBody>
          <a:bodyPr/>
          <a:lstStyle/>
          <a:p>
            <a:fld id="{C834B7E3-24A9-4208-BDA7-27105722DC23}" type="datetime1">
              <a:rPr lang="en-US" smtClean="0">
                <a:latin typeface="Arial" panose="020B0604020202020204" pitchFamily="34" charset="0"/>
                <a:cs typeface="Arial" panose="020B0604020202020204" pitchFamily="34" charset="0"/>
              </a:rPr>
              <a:t>4/17/2023</a:t>
            </a:fld>
            <a:endParaRPr lang="en-US" dirty="0">
              <a:latin typeface="Arial" panose="020B0604020202020204" pitchFamily="34" charset="0"/>
              <a:cs typeface="Arial" panose="020B0604020202020204" pitchFamily="34" charset="0"/>
            </a:endParaRPr>
          </a:p>
        </p:txBody>
      </p:sp>
      <p:sp>
        <p:nvSpPr>
          <p:cNvPr id="12" name="Footer Placeholder 11">
            <a:extLst>
              <a:ext uri="{FF2B5EF4-FFF2-40B4-BE49-F238E27FC236}">
                <a16:creationId xmlns:a16="http://schemas.microsoft.com/office/drawing/2014/main" id="{502C8323-55CD-4B3F-8C39-2D300B8BC85A}"/>
              </a:ext>
            </a:extLst>
          </p:cNvPr>
          <p:cNvSpPr>
            <a:spLocks noGrp="1"/>
          </p:cNvSpPr>
          <p:nvPr>
            <p:ph type="ftr" sz="quarter" idx="11"/>
          </p:nvPr>
        </p:nvSpPr>
        <p:spPr>
          <a:xfrm>
            <a:off x="2271713" y="8460848"/>
            <a:ext cx="2314575" cy="486833"/>
          </a:xfrm>
        </p:spPr>
        <p:txBody>
          <a:bodyPr/>
          <a:lstStyle/>
          <a:p>
            <a:r>
              <a:rPr lang="en-US" dirty="0"/>
              <a:t>TLCPCP</a:t>
            </a:r>
          </a:p>
        </p:txBody>
      </p:sp>
      <p:sp>
        <p:nvSpPr>
          <p:cNvPr id="5" name="Slide Number Placeholder 4">
            <a:extLst>
              <a:ext uri="{FF2B5EF4-FFF2-40B4-BE49-F238E27FC236}">
                <a16:creationId xmlns:a16="http://schemas.microsoft.com/office/drawing/2014/main" id="{85398D84-3B19-4ACB-B9E7-197EBBEE92E7}"/>
              </a:ext>
            </a:extLst>
          </p:cNvPr>
          <p:cNvSpPr>
            <a:spLocks noGrp="1"/>
          </p:cNvSpPr>
          <p:nvPr>
            <p:ph type="sldNum" sz="quarter" idx="12"/>
          </p:nvPr>
        </p:nvSpPr>
        <p:spPr/>
        <p:txBody>
          <a:bodyPr/>
          <a:lstStyle/>
          <a:p>
            <a:fld id="{1CB229C6-E506-40ED-B870-0351F69C23CD}" type="slidenum">
              <a:rPr lang="en-US" smtClean="0">
                <a:latin typeface="Arial" panose="020B0604020202020204" pitchFamily="34" charset="0"/>
                <a:cs typeface="Arial" panose="020B0604020202020204" pitchFamily="34" charset="0"/>
              </a:rPr>
              <a:t>4</a:t>
            </a:fld>
            <a:endParaRPr lang="en-US"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0060D0D-46CC-485F-B989-BF33090E4E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235" y="1702628"/>
            <a:ext cx="3310643" cy="1850065"/>
          </a:xfrm>
          <a:prstGeom prst="rect">
            <a:avLst/>
          </a:prstGeom>
        </p:spPr>
      </p:pic>
    </p:spTree>
    <p:extLst>
      <p:ext uri="{BB962C8B-B14F-4D97-AF65-F5344CB8AC3E}">
        <p14:creationId xmlns:p14="http://schemas.microsoft.com/office/powerpoint/2010/main" val="2996507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D0B518-5F66-81C2-507A-EC3B9E66B737}"/>
              </a:ext>
            </a:extLst>
          </p:cNvPr>
          <p:cNvPicPr>
            <a:picLocks noChangeAspect="1"/>
          </p:cNvPicPr>
          <p:nvPr/>
        </p:nvPicPr>
        <p:blipFill>
          <a:blip r:embed="rId2"/>
          <a:stretch>
            <a:fillRect/>
          </a:stretch>
        </p:blipFill>
        <p:spPr>
          <a:xfrm>
            <a:off x="-1" y="0"/>
            <a:ext cx="6857999" cy="9144000"/>
          </a:xfrm>
          <a:prstGeom prst="rect">
            <a:avLst/>
          </a:prstGeom>
        </p:spPr>
      </p:pic>
      <p:sp>
        <p:nvSpPr>
          <p:cNvPr id="25" name="Rectangle 24">
            <a:extLst>
              <a:ext uri="{FF2B5EF4-FFF2-40B4-BE49-F238E27FC236}">
                <a16:creationId xmlns:a16="http://schemas.microsoft.com/office/drawing/2014/main" id="{4C0143FA-A318-4FDA-9F6A-3E108458A0C5}"/>
              </a:ext>
              <a:ext uri="{C183D7F6-B498-43B3-948B-1728B52AA6E4}">
                <adec:decorative xmlns:adec="http://schemas.microsoft.com/office/drawing/2017/decorative" val="1"/>
              </a:ext>
            </a:extLst>
          </p:cNvPr>
          <p:cNvSpPr/>
          <p:nvPr/>
        </p:nvSpPr>
        <p:spPr>
          <a:xfrm>
            <a:off x="132522" y="119270"/>
            <a:ext cx="6599582" cy="890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4" name="Title 1">
            <a:extLst>
              <a:ext uri="{FF2B5EF4-FFF2-40B4-BE49-F238E27FC236}">
                <a16:creationId xmlns:a16="http://schemas.microsoft.com/office/drawing/2014/main" id="{A3CC4A6A-9319-459F-BE08-74A657E0AB0F}"/>
              </a:ext>
            </a:extLst>
          </p:cNvPr>
          <p:cNvSpPr txBox="1">
            <a:spLocks noGrp="1"/>
          </p:cNvSpPr>
          <p:nvPr>
            <p:ph type="title" idx="4294967295"/>
          </p:nvPr>
        </p:nvSpPr>
        <p:spPr>
          <a:xfrm>
            <a:off x="0" y="26462"/>
            <a:ext cx="6858000" cy="10776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rgbClr val="205394"/>
                </a:solidFill>
                <a:effectLst/>
                <a:uLnTx/>
                <a:uFillTx/>
                <a:latin typeface="Book Antiqua" panose="02040602050305030304" pitchFamily="18" charset="0"/>
              </a:rPr>
              <a:t>Basic Requirements</a:t>
            </a:r>
          </a:p>
        </p:txBody>
      </p:sp>
      <p:sp>
        <p:nvSpPr>
          <p:cNvPr id="5" name="Title 1">
            <a:extLst>
              <a:ext uri="{FF2B5EF4-FFF2-40B4-BE49-F238E27FC236}">
                <a16:creationId xmlns:a16="http://schemas.microsoft.com/office/drawing/2014/main" id="{D724539D-9F25-492B-BA42-A531587D57A8}"/>
              </a:ext>
            </a:extLst>
          </p:cNvPr>
          <p:cNvSpPr txBox="1">
            <a:spLocks/>
          </p:cNvSpPr>
          <p:nvPr/>
        </p:nvSpPr>
        <p:spPr>
          <a:xfrm>
            <a:off x="432287" y="609610"/>
            <a:ext cx="5684034" cy="82578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solidFill>
                  <a:srgbClr val="205394"/>
                </a:solidFill>
                <a:latin typeface="Book Antiqua" panose="02040602050305030304" pitchFamily="18" charset="0"/>
              </a:rPr>
              <a:t>Competencies</a:t>
            </a:r>
          </a:p>
        </p:txBody>
      </p:sp>
      <p:sp>
        <p:nvSpPr>
          <p:cNvPr id="7" name="TextBox 6">
            <a:extLst>
              <a:ext uri="{FF2B5EF4-FFF2-40B4-BE49-F238E27FC236}">
                <a16:creationId xmlns:a16="http://schemas.microsoft.com/office/drawing/2014/main" id="{742F668E-8411-47C2-B83F-AF9FE9D1CF15}"/>
              </a:ext>
            </a:extLst>
          </p:cNvPr>
          <p:cNvSpPr txBox="1"/>
          <p:nvPr/>
        </p:nvSpPr>
        <p:spPr>
          <a:xfrm>
            <a:off x="483087" y="1228789"/>
            <a:ext cx="5824604" cy="3046988"/>
          </a:xfrm>
          <a:prstGeom prst="rect">
            <a:avLst/>
          </a:prstGeom>
          <a:noFill/>
        </p:spPr>
        <p:txBody>
          <a:bodyPr wrap="square">
            <a:spAutoFit/>
          </a:bodyPr>
          <a:lstStyle/>
          <a:p>
            <a:pPr marL="0" marR="0" algn="just">
              <a:spcBef>
                <a:spcPts val="0"/>
              </a:spcBef>
              <a:spcAft>
                <a:spcPts val="0"/>
              </a:spcAft>
            </a:pPr>
            <a:r>
              <a:rPr lang="en-US" sz="1200" dirty="0">
                <a:effectLst/>
                <a:latin typeface="Book Antiqua" panose="02040602050305030304" pitchFamily="18" charset="0"/>
                <a:ea typeface="Cambria" panose="02040503050406030204" pitchFamily="18" charset="0"/>
                <a:cs typeface="Arial" panose="020B0604020202020204" pitchFamily="34" charset="0"/>
              </a:rPr>
              <a:t>Trainer candidates are expected to have basic skills necessary for training and facilitation. </a:t>
            </a:r>
            <a:r>
              <a:rPr lang="en-US" sz="12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The Person Centered Thinking© (PCT©) Trainer Candidate has the skills to </a:t>
            </a:r>
            <a:r>
              <a:rPr lang="en-US" sz="1200" dirty="0">
                <a:effectLst/>
                <a:latin typeface="Book Antiqua" panose="02040602050305030304" pitchFamily="18" charset="0"/>
                <a:ea typeface="Cambria" panose="02040503050406030204" pitchFamily="18" charset="0"/>
                <a:cs typeface="Arial" panose="020B0604020202020204" pitchFamily="34" charset="0"/>
              </a:rPr>
              <a:t>effectively communicate</a:t>
            </a:r>
            <a:r>
              <a:rPr lang="en-US" sz="12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 with the training audience. </a:t>
            </a:r>
            <a:r>
              <a:rPr lang="en-US" sz="1200" dirty="0">
                <a:effectLst/>
                <a:latin typeface="Book Antiqua" panose="02040602050305030304" pitchFamily="18" charset="0"/>
                <a:ea typeface="Cambria" panose="02040503050406030204" pitchFamily="18" charset="0"/>
                <a:cs typeface="Arial" panose="020B0604020202020204" pitchFamily="34" charset="0"/>
              </a:rPr>
              <a:t>This includes the ability to:</a:t>
            </a:r>
          </a:p>
          <a:p>
            <a:pPr marL="0" marR="0" algn="just">
              <a:spcBef>
                <a:spcPts val="0"/>
              </a:spcBef>
              <a:spcAft>
                <a:spcPts val="0"/>
              </a:spcAft>
            </a:pPr>
            <a:r>
              <a:rPr lang="en-US" sz="1200" dirty="0">
                <a:effectLst/>
                <a:highlight>
                  <a:srgbClr val="FFFF00"/>
                </a:highlight>
                <a:latin typeface="Book Antiqua" panose="02040602050305030304" pitchFamily="18" charset="0"/>
                <a:ea typeface="Cambria" panose="02040503050406030204" pitchFamily="18" charset="0"/>
                <a:cs typeface="Arial" panose="020B0604020202020204" pitchFamily="34" charset="0"/>
              </a:rPr>
              <a:t> </a:t>
            </a:r>
          </a:p>
          <a:p>
            <a:pPr marL="171450" marR="0" indent="-171450" algn="just">
              <a:spcBef>
                <a:spcPts val="0"/>
              </a:spcBef>
              <a:spcAft>
                <a:spcPts val="0"/>
              </a:spcAft>
              <a:buFont typeface="Arial" panose="020B0604020202020204" pitchFamily="34" charset="0"/>
              <a:buChar char="•"/>
            </a:pPr>
            <a:r>
              <a:rPr lang="en-US" sz="1200" dirty="0">
                <a:solidFill>
                  <a:schemeClr val="accent2">
                    <a:lumMod val="75000"/>
                  </a:schemeClr>
                </a:solidFill>
                <a:effectLst/>
                <a:latin typeface="Book Antiqua" panose="02040602050305030304" pitchFamily="18" charset="0"/>
                <a:ea typeface="Cambria" panose="02040503050406030204" pitchFamily="18" charset="0"/>
                <a:cs typeface="Arial" panose="020B0604020202020204" pitchFamily="34" charset="0"/>
              </a:rPr>
              <a:t>effectively communicate, explain, and link essential concepts and information;</a:t>
            </a:r>
          </a:p>
          <a:p>
            <a:pPr marL="171450" marR="0" indent="-171450" algn="just">
              <a:spcBef>
                <a:spcPts val="0"/>
              </a:spcBef>
              <a:spcAft>
                <a:spcPts val="0"/>
              </a:spcAft>
              <a:buFont typeface="Arial" panose="020B0604020202020204" pitchFamily="34" charset="0"/>
              <a:buChar char="•"/>
            </a:pPr>
            <a:r>
              <a:rPr lang="en-US" sz="1200" dirty="0">
                <a:solidFill>
                  <a:schemeClr val="accent2">
                    <a:lumMod val="75000"/>
                  </a:schemeClr>
                </a:solidFill>
                <a:effectLst/>
                <a:latin typeface="Book Antiqua" panose="02040602050305030304" pitchFamily="18" charset="0"/>
                <a:ea typeface="Cambria" panose="02040503050406030204" pitchFamily="18" charset="0"/>
                <a:cs typeface="Arial" panose="020B0604020202020204" pitchFamily="34" charset="0"/>
              </a:rPr>
              <a:t>effectively use examples and illustrations from their own experiences;</a:t>
            </a:r>
          </a:p>
          <a:p>
            <a:pPr marL="171450" marR="0" indent="-171450" algn="just">
              <a:spcBef>
                <a:spcPts val="0"/>
              </a:spcBef>
              <a:spcAft>
                <a:spcPts val="0"/>
              </a:spcAft>
              <a:buFont typeface="Arial" panose="020B0604020202020204" pitchFamily="34" charset="0"/>
              <a:buChar char="•"/>
            </a:pPr>
            <a:r>
              <a:rPr lang="en-US" sz="1200" dirty="0">
                <a:solidFill>
                  <a:schemeClr val="accent2">
                    <a:lumMod val="75000"/>
                  </a:schemeClr>
                </a:solidFill>
                <a:effectLst/>
                <a:latin typeface="Book Antiqua" panose="02040602050305030304" pitchFamily="18" charset="0"/>
                <a:ea typeface="Cambria" panose="02040503050406030204" pitchFamily="18" charset="0"/>
                <a:cs typeface="Arial" panose="020B0604020202020204" pitchFamily="34" charset="0"/>
              </a:rPr>
              <a:t>use creative phrasing, analogies, stories, and quotes, </a:t>
            </a:r>
          </a:p>
          <a:p>
            <a:pPr marL="171450" marR="0" indent="-171450" algn="just">
              <a:spcBef>
                <a:spcPts val="0"/>
              </a:spcBef>
              <a:spcAft>
                <a:spcPts val="0"/>
              </a:spcAft>
              <a:buFont typeface="Arial" panose="020B0604020202020204" pitchFamily="34" charset="0"/>
              <a:buChar char="•"/>
            </a:pPr>
            <a:r>
              <a:rPr lang="en-US" sz="1200" dirty="0">
                <a:solidFill>
                  <a:schemeClr val="accent2">
                    <a:lumMod val="75000"/>
                  </a:schemeClr>
                </a:solidFill>
                <a:effectLst/>
                <a:latin typeface="Book Antiqua" panose="02040602050305030304" pitchFamily="18" charset="0"/>
                <a:ea typeface="Cambria" panose="02040503050406030204" pitchFamily="18" charset="0"/>
                <a:cs typeface="Arial" panose="020B0604020202020204" pitchFamily="34" charset="0"/>
              </a:rPr>
              <a:t>organize and prepare ahead of time, including knowing the audience and comparing/contrasting concepts.</a:t>
            </a:r>
          </a:p>
          <a:p>
            <a:pPr marR="0" algn="just">
              <a:spcBef>
                <a:spcPts val="0"/>
              </a:spcBef>
              <a:spcAft>
                <a:spcPts val="0"/>
              </a:spcAft>
            </a:pPr>
            <a:endParaRPr lang="en-US" sz="1200" dirty="0">
              <a:solidFill>
                <a:srgbClr val="810131"/>
              </a:solidFill>
              <a:effectLst/>
              <a:latin typeface="Book Antiqua" panose="02040602050305030304" pitchFamily="18" charset="0"/>
              <a:ea typeface="Cambria" panose="02040503050406030204" pitchFamily="18" charset="0"/>
              <a:cs typeface="Arial" panose="020B0604020202020204" pitchFamily="34" charset="0"/>
            </a:endParaRPr>
          </a:p>
          <a:p>
            <a:pPr marL="0" marR="0" algn="just">
              <a:spcBef>
                <a:spcPts val="0"/>
              </a:spcBef>
              <a:spcAft>
                <a:spcPts val="0"/>
              </a:spcAft>
            </a:pPr>
            <a:r>
              <a:rPr lang="en-US" sz="12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The PCT© Trainer Candidate has experience with training groups of adults. The PCT© Trainer can manage group dynamics and pay attention to the development of constructive group processes.</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0" marR="0" algn="just">
              <a:spcBef>
                <a:spcPts val="0"/>
              </a:spcBef>
              <a:spcAft>
                <a:spcPts val="0"/>
              </a:spcAft>
            </a:pPr>
            <a:r>
              <a:rPr lang="en-US" sz="12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 </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0" marR="0" algn="just">
              <a:spcBef>
                <a:spcPts val="0"/>
              </a:spcBef>
              <a:spcAft>
                <a:spcPts val="0"/>
              </a:spcAft>
            </a:pPr>
            <a:r>
              <a:rPr lang="en-US" sz="12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The PCT© Trainer Candidate</a:t>
            </a:r>
            <a:r>
              <a:rPr lang="en-US" sz="1200" dirty="0">
                <a:effectLst/>
                <a:latin typeface="Book Antiqua" panose="02040602050305030304" pitchFamily="18" charset="0"/>
                <a:ea typeface="Cambria" panose="02040503050406030204" pitchFamily="18" charset="0"/>
                <a:cs typeface="Arial" panose="020B0604020202020204" pitchFamily="34" charset="0"/>
              </a:rPr>
              <a:t> uses </a:t>
            </a:r>
            <a:r>
              <a:rPr lang="en-US" sz="12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strategies to engage and involve participants.</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p:txBody>
      </p:sp>
      <p:sp>
        <p:nvSpPr>
          <p:cNvPr id="8" name="Title 1">
            <a:extLst>
              <a:ext uri="{FF2B5EF4-FFF2-40B4-BE49-F238E27FC236}">
                <a16:creationId xmlns:a16="http://schemas.microsoft.com/office/drawing/2014/main" id="{460769A8-3F99-44FE-9D05-0FD788BAEC7F}"/>
              </a:ext>
            </a:extLst>
          </p:cNvPr>
          <p:cNvSpPr txBox="1">
            <a:spLocks/>
          </p:cNvSpPr>
          <p:nvPr/>
        </p:nvSpPr>
        <p:spPr>
          <a:xfrm>
            <a:off x="432287" y="4424864"/>
            <a:ext cx="5684034" cy="82578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solidFill>
                  <a:srgbClr val="205394"/>
                </a:solidFill>
                <a:latin typeface="Book Antiqua" panose="02040602050305030304" pitchFamily="18" charset="0"/>
              </a:rPr>
              <a:t>Prerequisites</a:t>
            </a:r>
          </a:p>
        </p:txBody>
      </p:sp>
      <p:sp>
        <p:nvSpPr>
          <p:cNvPr id="10" name="TextBox 9">
            <a:extLst>
              <a:ext uri="{FF2B5EF4-FFF2-40B4-BE49-F238E27FC236}">
                <a16:creationId xmlns:a16="http://schemas.microsoft.com/office/drawing/2014/main" id="{EAFA196D-BF5B-4A1D-91A2-27966128F53C}"/>
              </a:ext>
            </a:extLst>
          </p:cNvPr>
          <p:cNvSpPr txBox="1"/>
          <p:nvPr/>
        </p:nvSpPr>
        <p:spPr>
          <a:xfrm>
            <a:off x="483087" y="5076949"/>
            <a:ext cx="5824604" cy="276999"/>
          </a:xfrm>
          <a:prstGeom prst="rect">
            <a:avLst/>
          </a:prstGeom>
          <a:noFill/>
        </p:spPr>
        <p:txBody>
          <a:bodyPr wrap="square">
            <a:spAutoFit/>
          </a:bodyPr>
          <a:lstStyle/>
          <a:p>
            <a:pPr marL="0" marR="0">
              <a:spcBef>
                <a:spcPts val="0"/>
              </a:spcBef>
              <a:spcAft>
                <a:spcPts val="0"/>
              </a:spcAft>
            </a:pPr>
            <a:r>
              <a:rPr lang="en-US" sz="12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The PCT© Trainer Candidate must:</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300C20C9-9FC5-4F63-A8B0-D9DBABBE47BA}"/>
              </a:ext>
            </a:extLst>
          </p:cNvPr>
          <p:cNvSpPr txBox="1"/>
          <p:nvPr/>
        </p:nvSpPr>
        <p:spPr>
          <a:xfrm>
            <a:off x="269219" y="5675296"/>
            <a:ext cx="638828" cy="369332"/>
          </a:xfrm>
          <a:prstGeom prst="rect">
            <a:avLst/>
          </a:prstGeom>
          <a:noFill/>
        </p:spPr>
        <p:txBody>
          <a:bodyPr wrap="square" rtlCol="0">
            <a:spAutoFit/>
          </a:bodyPr>
          <a:lstStyle/>
          <a:p>
            <a:r>
              <a:rPr lang="en-US" dirty="0">
                <a:ln w="0"/>
                <a:solidFill>
                  <a:srgbClr val="205394"/>
                </a:solidFill>
                <a:effectLst>
                  <a:outerShdw blurRad="38100" dist="25400" dir="5400000" algn="ctr" rotWithShape="0">
                    <a:srgbClr val="6E747A">
                      <a:alpha val="43000"/>
                    </a:srgbClr>
                  </a:outerShdw>
                </a:effectLst>
                <a:latin typeface="Book Antiqua" panose="02040602050305030304" pitchFamily="18" charset="0"/>
                <a:cs typeface="Arial" panose="020B0604020202020204" pitchFamily="34" charset="0"/>
              </a:rPr>
              <a:t>1.</a:t>
            </a:r>
          </a:p>
        </p:txBody>
      </p:sp>
      <p:sp>
        <p:nvSpPr>
          <p:cNvPr id="14" name="TextBox 13">
            <a:extLst>
              <a:ext uri="{FF2B5EF4-FFF2-40B4-BE49-F238E27FC236}">
                <a16:creationId xmlns:a16="http://schemas.microsoft.com/office/drawing/2014/main" id="{AE3D3E4F-BB20-4CD8-A94C-AE34890D1FB2}"/>
              </a:ext>
            </a:extLst>
          </p:cNvPr>
          <p:cNvSpPr txBox="1"/>
          <p:nvPr/>
        </p:nvSpPr>
        <p:spPr>
          <a:xfrm>
            <a:off x="586814" y="5704953"/>
            <a:ext cx="2733179" cy="830997"/>
          </a:xfrm>
          <a:prstGeom prst="rect">
            <a:avLst/>
          </a:prstGeom>
          <a:noFill/>
        </p:spPr>
        <p:txBody>
          <a:bodyPr wrap="square">
            <a:spAutoFit/>
          </a:bodyPr>
          <a:lstStyle/>
          <a:p>
            <a:pPr marL="0" marR="0" algn="just">
              <a:spcBef>
                <a:spcPts val="0"/>
              </a:spcBef>
              <a:spcAft>
                <a:spcPts val="0"/>
              </a:spcAft>
            </a:pPr>
            <a:r>
              <a:rPr lang="en-US" sz="1200" dirty="0">
                <a:solidFill>
                  <a:srgbClr val="000000"/>
                </a:solidFill>
                <a:latin typeface="Book Antiqua" panose="02040602050305030304" pitchFamily="18" charset="0"/>
                <a:ea typeface="Cambria" panose="02040503050406030204" pitchFamily="18" charset="0"/>
                <a:cs typeface="Arial" panose="020B0604020202020204" pitchFamily="34" charset="0"/>
              </a:rPr>
              <a:t>h</a:t>
            </a:r>
            <a:r>
              <a:rPr lang="en-US" sz="12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ave experience through personal life or work with the target audience/ sector for which they are becoming Trainers.</a:t>
            </a:r>
            <a:endParaRPr lang="en-US" sz="1100" dirty="0">
              <a:effectLst/>
              <a:latin typeface="Book Antiqua" panose="020406020503050303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AC953396-917D-4ACC-B937-BC2EDD544D81}"/>
              </a:ext>
            </a:extLst>
          </p:cNvPr>
          <p:cNvSpPr txBox="1"/>
          <p:nvPr/>
        </p:nvSpPr>
        <p:spPr>
          <a:xfrm>
            <a:off x="269219" y="6627086"/>
            <a:ext cx="638828" cy="369332"/>
          </a:xfrm>
          <a:prstGeom prst="rect">
            <a:avLst/>
          </a:prstGeom>
          <a:noFill/>
        </p:spPr>
        <p:txBody>
          <a:bodyPr wrap="square" rtlCol="0">
            <a:spAutoFit/>
          </a:bodyPr>
          <a:lstStyle/>
          <a:p>
            <a:r>
              <a:rPr lang="en-US" dirty="0">
                <a:ln w="0"/>
                <a:solidFill>
                  <a:srgbClr val="205394"/>
                </a:solidFill>
                <a:effectLst>
                  <a:outerShdw blurRad="38100" dist="25400" dir="5400000" algn="ctr" rotWithShape="0">
                    <a:srgbClr val="6E747A">
                      <a:alpha val="43000"/>
                    </a:srgbClr>
                  </a:outerShdw>
                </a:effectLst>
                <a:latin typeface="Book Antiqua" panose="02040602050305030304" pitchFamily="18" charset="0"/>
                <a:cs typeface="Arial" panose="020B0604020202020204" pitchFamily="34" charset="0"/>
              </a:rPr>
              <a:t>2.</a:t>
            </a:r>
          </a:p>
        </p:txBody>
      </p:sp>
      <p:sp>
        <p:nvSpPr>
          <p:cNvPr id="15" name="TextBox 14">
            <a:extLst>
              <a:ext uri="{FF2B5EF4-FFF2-40B4-BE49-F238E27FC236}">
                <a16:creationId xmlns:a16="http://schemas.microsoft.com/office/drawing/2014/main" id="{7EE597B2-B949-435D-83C7-CCA424621E26}"/>
              </a:ext>
            </a:extLst>
          </p:cNvPr>
          <p:cNvSpPr txBox="1"/>
          <p:nvPr/>
        </p:nvSpPr>
        <p:spPr>
          <a:xfrm>
            <a:off x="586813" y="6633554"/>
            <a:ext cx="2733179" cy="646331"/>
          </a:xfrm>
          <a:prstGeom prst="rect">
            <a:avLst/>
          </a:prstGeom>
          <a:noFill/>
        </p:spPr>
        <p:txBody>
          <a:bodyPr wrap="square">
            <a:spAutoFit/>
          </a:bodyPr>
          <a:lstStyle/>
          <a:p>
            <a:pPr marL="0" marR="0" algn="just">
              <a:spcBef>
                <a:spcPts val="0"/>
              </a:spcBef>
              <a:spcAft>
                <a:spcPts val="0"/>
              </a:spcAft>
            </a:pPr>
            <a:r>
              <a:rPr lang="en-US" sz="1200" dirty="0">
                <a:solidFill>
                  <a:srgbClr val="000000"/>
                </a:solidFill>
                <a:latin typeface="Book Antiqua" panose="02040602050305030304" pitchFamily="18" charset="0"/>
                <a:ea typeface="Cambria" panose="02040503050406030204" pitchFamily="18" charset="0"/>
                <a:cs typeface="Arial" panose="020B0604020202020204" pitchFamily="34" charset="0"/>
              </a:rPr>
              <a:t>h</a:t>
            </a:r>
            <a:r>
              <a:rPr lang="en-US" sz="12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ave participated in a full Person Centered Thinking© Training, and be using the skills in day</a:t>
            </a:r>
            <a:r>
              <a:rPr lang="en-US" sz="1200" dirty="0">
                <a:solidFill>
                  <a:srgbClr val="000000"/>
                </a:solidFill>
                <a:effectLst/>
                <a:latin typeface="Book Antiqua" panose="02040602050305030304" pitchFamily="18" charset="0"/>
                <a:ea typeface="Cambria Math" panose="02040503050406030204" pitchFamily="18" charset="0"/>
                <a:cs typeface="Arial" panose="020B0604020202020204" pitchFamily="34" charset="0"/>
              </a:rPr>
              <a:t>‐</a:t>
            </a:r>
            <a:r>
              <a:rPr lang="en-US" sz="12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to</a:t>
            </a:r>
            <a:r>
              <a:rPr lang="en-US" sz="1200" dirty="0">
                <a:solidFill>
                  <a:srgbClr val="000000"/>
                </a:solidFill>
                <a:effectLst/>
                <a:latin typeface="Book Antiqua" panose="02040602050305030304" pitchFamily="18" charset="0"/>
                <a:ea typeface="Cambria Math" panose="02040503050406030204" pitchFamily="18" charset="0"/>
                <a:cs typeface="Arial" panose="020B0604020202020204" pitchFamily="34" charset="0"/>
              </a:rPr>
              <a:t>‐</a:t>
            </a:r>
            <a:r>
              <a:rPr lang="en-US" sz="12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day work.</a:t>
            </a:r>
            <a:endParaRPr lang="en-US" sz="1100" dirty="0">
              <a:effectLst/>
              <a:latin typeface="Book Antiqua" panose="02040602050305030304" pitchFamily="18" charset="0"/>
              <a:ea typeface="Cambria" panose="02040503050406030204" pitchFamily="18" charset="0"/>
              <a:cs typeface="Arial" panose="020B0604020202020204" pitchFamily="34" charset="0"/>
            </a:endParaRPr>
          </a:p>
        </p:txBody>
      </p:sp>
      <p:sp>
        <p:nvSpPr>
          <p:cNvPr id="12" name="TextBox 11">
            <a:extLst>
              <a:ext uri="{FF2B5EF4-FFF2-40B4-BE49-F238E27FC236}">
                <a16:creationId xmlns:a16="http://schemas.microsoft.com/office/drawing/2014/main" id="{25BA2EAA-68DC-4AF8-8FE8-43BDE9C2D188}"/>
              </a:ext>
            </a:extLst>
          </p:cNvPr>
          <p:cNvSpPr txBox="1"/>
          <p:nvPr/>
        </p:nvSpPr>
        <p:spPr>
          <a:xfrm>
            <a:off x="259883" y="7480120"/>
            <a:ext cx="638828" cy="369332"/>
          </a:xfrm>
          <a:prstGeom prst="rect">
            <a:avLst/>
          </a:prstGeom>
          <a:noFill/>
        </p:spPr>
        <p:txBody>
          <a:bodyPr wrap="square" rtlCol="0">
            <a:spAutoFit/>
          </a:bodyPr>
          <a:lstStyle/>
          <a:p>
            <a:r>
              <a:rPr lang="en-US" dirty="0">
                <a:ln w="0"/>
                <a:solidFill>
                  <a:srgbClr val="205394"/>
                </a:solidFill>
                <a:effectLst>
                  <a:outerShdw blurRad="38100" dist="25400" dir="5400000" algn="ctr" rotWithShape="0">
                    <a:srgbClr val="6E747A">
                      <a:alpha val="43000"/>
                    </a:srgbClr>
                  </a:outerShdw>
                </a:effectLst>
                <a:latin typeface="Book Antiqua" panose="02040602050305030304" pitchFamily="18" charset="0"/>
                <a:cs typeface="Arial" panose="020B0604020202020204" pitchFamily="34" charset="0"/>
              </a:rPr>
              <a:t>3.</a:t>
            </a:r>
          </a:p>
        </p:txBody>
      </p:sp>
      <p:sp>
        <p:nvSpPr>
          <p:cNvPr id="16" name="TextBox 15">
            <a:extLst>
              <a:ext uri="{FF2B5EF4-FFF2-40B4-BE49-F238E27FC236}">
                <a16:creationId xmlns:a16="http://schemas.microsoft.com/office/drawing/2014/main" id="{C3C431A8-5AF9-402E-BFE9-73CC716B03D9}"/>
              </a:ext>
            </a:extLst>
          </p:cNvPr>
          <p:cNvSpPr txBox="1"/>
          <p:nvPr/>
        </p:nvSpPr>
        <p:spPr>
          <a:xfrm>
            <a:off x="579297" y="7508683"/>
            <a:ext cx="2733179" cy="646331"/>
          </a:xfrm>
          <a:prstGeom prst="rect">
            <a:avLst/>
          </a:prstGeom>
          <a:noFill/>
        </p:spPr>
        <p:txBody>
          <a:bodyPr wrap="square">
            <a:spAutoFit/>
          </a:bodyPr>
          <a:lstStyle/>
          <a:p>
            <a:pPr marL="0" marR="0" algn="just">
              <a:spcBef>
                <a:spcPts val="0"/>
              </a:spcBef>
              <a:spcAft>
                <a:spcPts val="0"/>
              </a:spcAft>
            </a:pPr>
            <a:r>
              <a:rPr lang="en-US" sz="1200" dirty="0">
                <a:solidFill>
                  <a:srgbClr val="000000"/>
                </a:solidFill>
                <a:latin typeface="Book Antiqua" panose="02040602050305030304" pitchFamily="18" charset="0"/>
                <a:ea typeface="Cambria" panose="02040503050406030204" pitchFamily="18" charset="0"/>
                <a:cs typeface="Arial" panose="020B0604020202020204" pitchFamily="34" charset="0"/>
              </a:rPr>
              <a:t>commit </a:t>
            </a:r>
            <a:r>
              <a:rPr lang="en-US" sz="12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to the time and effort needed to develop and master skills needed to train others effectively.</a:t>
            </a:r>
            <a:endParaRPr lang="en-US" sz="1100" dirty="0">
              <a:effectLst/>
              <a:latin typeface="Book Antiqua" panose="02040602050305030304" pitchFamily="18" charset="0"/>
              <a:ea typeface="Cambria" panose="02040503050406030204" pitchFamily="18" charset="0"/>
              <a:cs typeface="Arial" panose="020B0604020202020204" pitchFamily="34" charset="0"/>
            </a:endParaRPr>
          </a:p>
        </p:txBody>
      </p:sp>
      <p:sp>
        <p:nvSpPr>
          <p:cNvPr id="13" name="TextBox 12">
            <a:extLst>
              <a:ext uri="{FF2B5EF4-FFF2-40B4-BE49-F238E27FC236}">
                <a16:creationId xmlns:a16="http://schemas.microsoft.com/office/drawing/2014/main" id="{3CEFF4B5-C4AE-4C72-894C-B8B9BFFFA035}"/>
              </a:ext>
            </a:extLst>
          </p:cNvPr>
          <p:cNvSpPr txBox="1"/>
          <p:nvPr/>
        </p:nvSpPr>
        <p:spPr>
          <a:xfrm>
            <a:off x="3416919" y="5404979"/>
            <a:ext cx="638828" cy="369332"/>
          </a:xfrm>
          <a:prstGeom prst="rect">
            <a:avLst/>
          </a:prstGeom>
          <a:noFill/>
        </p:spPr>
        <p:txBody>
          <a:bodyPr wrap="square" rtlCol="0">
            <a:spAutoFit/>
          </a:bodyPr>
          <a:lstStyle/>
          <a:p>
            <a:r>
              <a:rPr lang="en-US" dirty="0">
                <a:ln w="0"/>
                <a:solidFill>
                  <a:srgbClr val="205394"/>
                </a:solidFill>
                <a:effectLst>
                  <a:outerShdw blurRad="38100" dist="25400" dir="5400000" algn="ctr" rotWithShape="0">
                    <a:srgbClr val="6E747A">
                      <a:alpha val="43000"/>
                    </a:srgbClr>
                  </a:outerShdw>
                </a:effectLst>
                <a:latin typeface="Book Antiqua" panose="02040602050305030304" pitchFamily="18" charset="0"/>
                <a:cs typeface="Arial" panose="020B0604020202020204" pitchFamily="34" charset="0"/>
              </a:rPr>
              <a:t>4.</a:t>
            </a:r>
          </a:p>
        </p:txBody>
      </p:sp>
      <p:sp>
        <p:nvSpPr>
          <p:cNvPr id="17" name="TextBox 16">
            <a:extLst>
              <a:ext uri="{FF2B5EF4-FFF2-40B4-BE49-F238E27FC236}">
                <a16:creationId xmlns:a16="http://schemas.microsoft.com/office/drawing/2014/main" id="{AA89E3BF-1D07-4E39-88B6-32EC0B3CE631}"/>
              </a:ext>
            </a:extLst>
          </p:cNvPr>
          <p:cNvSpPr txBox="1"/>
          <p:nvPr/>
        </p:nvSpPr>
        <p:spPr>
          <a:xfrm>
            <a:off x="3736333" y="5445207"/>
            <a:ext cx="2733179" cy="830997"/>
          </a:xfrm>
          <a:prstGeom prst="rect">
            <a:avLst/>
          </a:prstGeom>
          <a:noFill/>
        </p:spPr>
        <p:txBody>
          <a:bodyPr wrap="square">
            <a:spAutoFit/>
          </a:bodyPr>
          <a:lstStyle/>
          <a:p>
            <a:pPr marL="0" marR="0" algn="just">
              <a:spcBef>
                <a:spcPts val="0"/>
              </a:spcBef>
              <a:spcAft>
                <a:spcPts val="0"/>
              </a:spcAft>
            </a:pPr>
            <a:r>
              <a:rPr lang="en-US" sz="1200" dirty="0">
                <a:solidFill>
                  <a:srgbClr val="000000"/>
                </a:solidFill>
                <a:latin typeface="Book Antiqua" panose="02040602050305030304" pitchFamily="18" charset="0"/>
                <a:ea typeface="Cambria" panose="02040503050406030204" pitchFamily="18" charset="0"/>
                <a:cs typeface="Arial" panose="020B0604020202020204" pitchFamily="34" charset="0"/>
              </a:rPr>
              <a:t>h</a:t>
            </a:r>
            <a:r>
              <a:rPr lang="en-US" sz="12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ave passion for supporting people in a person centered manner, and willingness to share that passion with others.</a:t>
            </a:r>
            <a:endParaRPr lang="en-US" sz="1100" dirty="0">
              <a:effectLst/>
              <a:latin typeface="Book Antiqua" panose="02040602050305030304" pitchFamily="18" charset="0"/>
              <a:ea typeface="Cambria" panose="02040503050406030204" pitchFamily="18" charset="0"/>
              <a:cs typeface="Arial" panose="020B0604020202020204" pitchFamily="34" charset="0"/>
            </a:endParaRPr>
          </a:p>
        </p:txBody>
      </p:sp>
      <p:sp>
        <p:nvSpPr>
          <p:cNvPr id="18" name="TextBox 17">
            <a:extLst>
              <a:ext uri="{FF2B5EF4-FFF2-40B4-BE49-F238E27FC236}">
                <a16:creationId xmlns:a16="http://schemas.microsoft.com/office/drawing/2014/main" id="{C0607020-10B8-4510-AB0D-5DBBE01C346D}"/>
              </a:ext>
            </a:extLst>
          </p:cNvPr>
          <p:cNvSpPr txBox="1"/>
          <p:nvPr/>
        </p:nvSpPr>
        <p:spPr>
          <a:xfrm>
            <a:off x="3416919" y="6397563"/>
            <a:ext cx="638828" cy="369332"/>
          </a:xfrm>
          <a:prstGeom prst="rect">
            <a:avLst/>
          </a:prstGeom>
          <a:noFill/>
        </p:spPr>
        <p:txBody>
          <a:bodyPr wrap="square" rtlCol="0">
            <a:spAutoFit/>
          </a:bodyPr>
          <a:lstStyle/>
          <a:p>
            <a:r>
              <a:rPr lang="en-US" dirty="0">
                <a:ln w="0"/>
                <a:solidFill>
                  <a:srgbClr val="205394"/>
                </a:solidFill>
                <a:effectLst>
                  <a:outerShdw blurRad="38100" dist="25400" dir="5400000" algn="ctr" rotWithShape="0">
                    <a:srgbClr val="6E747A">
                      <a:alpha val="43000"/>
                    </a:srgbClr>
                  </a:outerShdw>
                </a:effectLst>
                <a:latin typeface="Book Antiqua" panose="02040602050305030304" pitchFamily="18" charset="0"/>
                <a:cs typeface="Arial" panose="020B0604020202020204" pitchFamily="34" charset="0"/>
              </a:rPr>
              <a:t>5.</a:t>
            </a:r>
          </a:p>
        </p:txBody>
      </p:sp>
      <p:sp>
        <p:nvSpPr>
          <p:cNvPr id="19" name="TextBox 18">
            <a:extLst>
              <a:ext uri="{FF2B5EF4-FFF2-40B4-BE49-F238E27FC236}">
                <a16:creationId xmlns:a16="http://schemas.microsoft.com/office/drawing/2014/main" id="{9F4F8115-D7EF-4E18-AA36-69C283815FFD}"/>
              </a:ext>
            </a:extLst>
          </p:cNvPr>
          <p:cNvSpPr txBox="1"/>
          <p:nvPr/>
        </p:nvSpPr>
        <p:spPr>
          <a:xfrm>
            <a:off x="3736333" y="6398821"/>
            <a:ext cx="2733179" cy="830997"/>
          </a:xfrm>
          <a:prstGeom prst="rect">
            <a:avLst/>
          </a:prstGeom>
          <a:noFill/>
        </p:spPr>
        <p:txBody>
          <a:bodyPr wrap="square">
            <a:spAutoFit/>
          </a:bodyPr>
          <a:lstStyle/>
          <a:p>
            <a:pPr marL="0" marR="0" algn="just">
              <a:spcBef>
                <a:spcPts val="0"/>
              </a:spcBef>
              <a:spcAft>
                <a:spcPts val="0"/>
              </a:spcAft>
            </a:pPr>
            <a:r>
              <a:rPr lang="en-US" sz="1200" dirty="0">
                <a:solidFill>
                  <a:srgbClr val="000000"/>
                </a:solidFill>
                <a:latin typeface="Book Antiqua" panose="02040602050305030304" pitchFamily="18" charset="0"/>
                <a:ea typeface="Cambria" panose="02040503050406030204" pitchFamily="18" charset="0"/>
                <a:cs typeface="Arial" panose="020B0604020202020204" pitchFamily="34" charset="0"/>
              </a:rPr>
              <a:t>be willing</a:t>
            </a:r>
            <a:r>
              <a:rPr lang="en-US" sz="12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 to contribute to The Learning Community for Person Centered Practices and attend gatherings.</a:t>
            </a:r>
            <a:endParaRPr lang="en-US" sz="1100" dirty="0">
              <a:effectLst/>
              <a:latin typeface="Book Antiqua" panose="02040602050305030304" pitchFamily="18" charset="0"/>
              <a:ea typeface="Cambria" panose="02040503050406030204" pitchFamily="18" charset="0"/>
              <a:cs typeface="Arial" panose="020B0604020202020204" pitchFamily="34" charset="0"/>
            </a:endParaRPr>
          </a:p>
        </p:txBody>
      </p:sp>
      <p:sp>
        <p:nvSpPr>
          <p:cNvPr id="20" name="TextBox 19">
            <a:extLst>
              <a:ext uri="{FF2B5EF4-FFF2-40B4-BE49-F238E27FC236}">
                <a16:creationId xmlns:a16="http://schemas.microsoft.com/office/drawing/2014/main" id="{D2F91420-E462-448E-B79D-2EFACC04D1D7}"/>
              </a:ext>
            </a:extLst>
          </p:cNvPr>
          <p:cNvSpPr txBox="1"/>
          <p:nvPr/>
        </p:nvSpPr>
        <p:spPr>
          <a:xfrm>
            <a:off x="3406133" y="7261763"/>
            <a:ext cx="638828" cy="369332"/>
          </a:xfrm>
          <a:prstGeom prst="rect">
            <a:avLst/>
          </a:prstGeom>
          <a:noFill/>
        </p:spPr>
        <p:txBody>
          <a:bodyPr wrap="square" rtlCol="0">
            <a:spAutoFit/>
          </a:bodyPr>
          <a:lstStyle/>
          <a:p>
            <a:r>
              <a:rPr lang="en-US" dirty="0">
                <a:ln w="0"/>
                <a:solidFill>
                  <a:srgbClr val="205394"/>
                </a:solidFill>
                <a:effectLst>
                  <a:outerShdw blurRad="38100" dist="25400" dir="5400000" algn="ctr" rotWithShape="0">
                    <a:srgbClr val="6E747A">
                      <a:alpha val="43000"/>
                    </a:srgbClr>
                  </a:outerShdw>
                </a:effectLst>
                <a:latin typeface="Book Antiqua" panose="02040602050305030304" pitchFamily="18" charset="0"/>
                <a:cs typeface="Arial" panose="020B0604020202020204" pitchFamily="34" charset="0"/>
              </a:rPr>
              <a:t>6.</a:t>
            </a:r>
          </a:p>
        </p:txBody>
      </p:sp>
      <p:sp>
        <p:nvSpPr>
          <p:cNvPr id="21" name="TextBox 20">
            <a:extLst>
              <a:ext uri="{FF2B5EF4-FFF2-40B4-BE49-F238E27FC236}">
                <a16:creationId xmlns:a16="http://schemas.microsoft.com/office/drawing/2014/main" id="{E6C9B816-3859-480A-949A-AC5736672BFB}"/>
              </a:ext>
            </a:extLst>
          </p:cNvPr>
          <p:cNvSpPr txBox="1"/>
          <p:nvPr/>
        </p:nvSpPr>
        <p:spPr>
          <a:xfrm>
            <a:off x="3736333" y="7274116"/>
            <a:ext cx="2733179" cy="461665"/>
          </a:xfrm>
          <a:prstGeom prst="rect">
            <a:avLst/>
          </a:prstGeom>
          <a:noFill/>
        </p:spPr>
        <p:txBody>
          <a:bodyPr wrap="square">
            <a:spAutoFit/>
          </a:bodyPr>
          <a:lstStyle/>
          <a:p>
            <a:pPr marL="0" marR="0" algn="just">
              <a:spcBef>
                <a:spcPts val="0"/>
              </a:spcBef>
              <a:spcAft>
                <a:spcPts val="0"/>
              </a:spcAft>
            </a:pPr>
            <a:r>
              <a:rPr lang="en-US" sz="1200" dirty="0">
                <a:solidFill>
                  <a:srgbClr val="000000"/>
                </a:solidFill>
                <a:latin typeface="Book Antiqua" panose="02040602050305030304" pitchFamily="18" charset="0"/>
                <a:ea typeface="Cambria" panose="02040503050406030204" pitchFamily="18" charset="0"/>
                <a:cs typeface="Arial" panose="020B0604020202020204" pitchFamily="34" charset="0"/>
              </a:rPr>
              <a:t>be willing</a:t>
            </a:r>
            <a:r>
              <a:rPr lang="en-US" sz="12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 to </a:t>
            </a:r>
            <a:r>
              <a:rPr lang="en-US" sz="1200" dirty="0">
                <a:effectLst/>
                <a:latin typeface="Book Antiqua" panose="02040602050305030304" pitchFamily="18" charset="0"/>
                <a:ea typeface="Cambria" panose="02040503050406030204" pitchFamily="18" charset="0"/>
                <a:cs typeface="Arial" panose="020B0604020202020204" pitchFamily="34" charset="0"/>
              </a:rPr>
              <a:t>maintain credentialed PCT© Trainer status. </a:t>
            </a:r>
            <a:r>
              <a:rPr lang="en-US" sz="12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a:t>
            </a:r>
            <a:endParaRPr lang="en-US" sz="1100" dirty="0">
              <a:effectLst/>
              <a:latin typeface="Book Antiqua" panose="02040602050305030304" pitchFamily="18" charset="0"/>
              <a:ea typeface="Cambria" panose="02040503050406030204" pitchFamily="18" charset="0"/>
              <a:cs typeface="Arial" panose="020B0604020202020204" pitchFamily="34" charset="0"/>
            </a:endParaRPr>
          </a:p>
        </p:txBody>
      </p:sp>
      <p:sp>
        <p:nvSpPr>
          <p:cNvPr id="22" name="TextBox 21">
            <a:extLst>
              <a:ext uri="{FF2B5EF4-FFF2-40B4-BE49-F238E27FC236}">
                <a16:creationId xmlns:a16="http://schemas.microsoft.com/office/drawing/2014/main" id="{4C8FB5BE-9F86-4FC3-B893-0B868A467EEB}"/>
              </a:ext>
            </a:extLst>
          </p:cNvPr>
          <p:cNvSpPr txBox="1"/>
          <p:nvPr/>
        </p:nvSpPr>
        <p:spPr>
          <a:xfrm>
            <a:off x="3406133" y="7895740"/>
            <a:ext cx="638828" cy="369332"/>
          </a:xfrm>
          <a:prstGeom prst="rect">
            <a:avLst/>
          </a:prstGeom>
          <a:noFill/>
        </p:spPr>
        <p:txBody>
          <a:bodyPr wrap="square" rtlCol="0">
            <a:spAutoFit/>
          </a:bodyPr>
          <a:lstStyle/>
          <a:p>
            <a:r>
              <a:rPr lang="en-US" dirty="0">
                <a:ln w="0"/>
                <a:solidFill>
                  <a:srgbClr val="205394"/>
                </a:solidFill>
                <a:effectLst>
                  <a:outerShdw blurRad="38100" dist="25400" dir="5400000" algn="ctr" rotWithShape="0">
                    <a:srgbClr val="6E747A">
                      <a:alpha val="43000"/>
                    </a:srgbClr>
                  </a:outerShdw>
                </a:effectLst>
                <a:latin typeface="Book Antiqua" panose="02040602050305030304" pitchFamily="18" charset="0"/>
                <a:cs typeface="Arial" panose="020B0604020202020204" pitchFamily="34" charset="0"/>
              </a:rPr>
              <a:t>7.</a:t>
            </a:r>
          </a:p>
        </p:txBody>
      </p:sp>
      <p:sp>
        <p:nvSpPr>
          <p:cNvPr id="23" name="TextBox 22">
            <a:extLst>
              <a:ext uri="{FF2B5EF4-FFF2-40B4-BE49-F238E27FC236}">
                <a16:creationId xmlns:a16="http://schemas.microsoft.com/office/drawing/2014/main" id="{92C42B2B-0E2D-423D-8105-A251D90B78C5}"/>
              </a:ext>
            </a:extLst>
          </p:cNvPr>
          <p:cNvSpPr txBox="1"/>
          <p:nvPr/>
        </p:nvSpPr>
        <p:spPr>
          <a:xfrm>
            <a:off x="3736333" y="7887555"/>
            <a:ext cx="2733179" cy="830997"/>
          </a:xfrm>
          <a:prstGeom prst="rect">
            <a:avLst/>
          </a:prstGeom>
          <a:noFill/>
        </p:spPr>
        <p:txBody>
          <a:bodyPr wrap="square">
            <a:spAutoFit/>
          </a:bodyPr>
          <a:lstStyle/>
          <a:p>
            <a:pPr marL="0" marR="0" algn="just">
              <a:spcBef>
                <a:spcPts val="0"/>
              </a:spcBef>
              <a:spcAft>
                <a:spcPts val="0"/>
              </a:spcAft>
            </a:pPr>
            <a:r>
              <a:rPr lang="en-US" sz="1200" dirty="0">
                <a:solidFill>
                  <a:srgbClr val="000000"/>
                </a:solidFill>
                <a:latin typeface="Book Antiqua" panose="02040602050305030304" pitchFamily="18" charset="0"/>
                <a:ea typeface="Cambria" panose="02040503050406030204" pitchFamily="18" charset="0"/>
                <a:cs typeface="Arial" panose="020B0604020202020204" pitchFamily="34" charset="0"/>
              </a:rPr>
              <a:t>be willing</a:t>
            </a:r>
            <a:r>
              <a:rPr lang="en-US" sz="12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 to embrace and support the TLCPCP Board’s Vision, Mission, and Plan.</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0" marR="0" algn="just">
              <a:spcBef>
                <a:spcPts val="0"/>
              </a:spcBef>
              <a:spcAft>
                <a:spcPts val="0"/>
              </a:spcAft>
            </a:pPr>
            <a:r>
              <a:rPr lang="en-US" sz="1200" dirty="0">
                <a:solidFill>
                  <a:srgbClr val="000000"/>
                </a:solidFill>
                <a:effectLst/>
                <a:latin typeface="Book Antiqua" panose="02040602050305030304" pitchFamily="18" charset="0"/>
                <a:ea typeface="Cambria" panose="02040503050406030204" pitchFamily="18" charset="0"/>
                <a:cs typeface="Arial" panose="020B0604020202020204" pitchFamily="34" charset="0"/>
              </a:rPr>
              <a:t>.</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p:txBody>
      </p:sp>
      <p:sp>
        <p:nvSpPr>
          <p:cNvPr id="3" name="Date Placeholder 2">
            <a:extLst>
              <a:ext uri="{FF2B5EF4-FFF2-40B4-BE49-F238E27FC236}">
                <a16:creationId xmlns:a16="http://schemas.microsoft.com/office/drawing/2014/main" id="{7943E33F-A2FE-4EDD-AFE8-2E5458C2B4EE}"/>
              </a:ext>
            </a:extLst>
          </p:cNvPr>
          <p:cNvSpPr>
            <a:spLocks noGrp="1"/>
          </p:cNvSpPr>
          <p:nvPr>
            <p:ph type="dt" sz="half" idx="10"/>
          </p:nvPr>
        </p:nvSpPr>
        <p:spPr/>
        <p:txBody>
          <a:bodyPr/>
          <a:lstStyle/>
          <a:p>
            <a:fld id="{7218287D-C44E-474D-A7D2-32C5F7E92C9C}" type="datetime1">
              <a:rPr lang="en-US" smtClean="0">
                <a:latin typeface="Book Antiqua" panose="02040602050305030304" pitchFamily="18" charset="0"/>
                <a:cs typeface="Arial" panose="020B0604020202020204" pitchFamily="34" charset="0"/>
              </a:rPr>
              <a:t>4/17/2023</a:t>
            </a:fld>
            <a:endParaRPr lang="en-US" dirty="0">
              <a:latin typeface="Book Antiqua" panose="02040602050305030304" pitchFamily="18" charset="0"/>
              <a:cs typeface="Arial" panose="020B0604020202020204" pitchFamily="34" charset="0"/>
            </a:endParaRPr>
          </a:p>
        </p:txBody>
      </p:sp>
      <p:sp>
        <p:nvSpPr>
          <p:cNvPr id="28" name="Footer Placeholder 27">
            <a:extLst>
              <a:ext uri="{FF2B5EF4-FFF2-40B4-BE49-F238E27FC236}">
                <a16:creationId xmlns:a16="http://schemas.microsoft.com/office/drawing/2014/main" id="{88A0CEB4-3F6F-4297-9515-215DA01F00D9}"/>
              </a:ext>
            </a:extLst>
          </p:cNvPr>
          <p:cNvSpPr>
            <a:spLocks noGrp="1"/>
          </p:cNvSpPr>
          <p:nvPr>
            <p:ph type="ftr" sz="quarter" idx="11"/>
          </p:nvPr>
        </p:nvSpPr>
        <p:spPr/>
        <p:txBody>
          <a:bodyPr/>
          <a:lstStyle/>
          <a:p>
            <a:r>
              <a:rPr lang="en-US">
                <a:latin typeface="Book Antiqua" panose="02040602050305030304" pitchFamily="18" charset="0"/>
              </a:rPr>
              <a:t>TLCPCP</a:t>
            </a:r>
          </a:p>
        </p:txBody>
      </p:sp>
      <p:sp>
        <p:nvSpPr>
          <p:cNvPr id="27" name="Slide Number Placeholder 26">
            <a:extLst>
              <a:ext uri="{FF2B5EF4-FFF2-40B4-BE49-F238E27FC236}">
                <a16:creationId xmlns:a16="http://schemas.microsoft.com/office/drawing/2014/main" id="{023231F6-4D11-4085-9CDF-EDD30C7A8295}"/>
              </a:ext>
            </a:extLst>
          </p:cNvPr>
          <p:cNvSpPr>
            <a:spLocks noGrp="1"/>
          </p:cNvSpPr>
          <p:nvPr>
            <p:ph type="sldNum" sz="quarter" idx="12"/>
          </p:nvPr>
        </p:nvSpPr>
        <p:spPr/>
        <p:txBody>
          <a:bodyPr/>
          <a:lstStyle/>
          <a:p>
            <a:fld id="{1CB229C6-E506-40ED-B870-0351F69C23CD}" type="slidenum">
              <a:rPr lang="en-US" smtClean="0">
                <a:latin typeface="Book Antiqua" panose="02040602050305030304" pitchFamily="18" charset="0"/>
                <a:cs typeface="Arial" panose="020B0604020202020204" pitchFamily="34" charset="0"/>
              </a:rPr>
              <a:t>5</a:t>
            </a:fld>
            <a:endParaRPr lang="en-US" dirty="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2538624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A5047E-0C4A-BFAA-AC8C-F67010B31539}"/>
              </a:ext>
            </a:extLst>
          </p:cNvPr>
          <p:cNvPicPr>
            <a:picLocks noChangeAspect="1"/>
          </p:cNvPicPr>
          <p:nvPr/>
        </p:nvPicPr>
        <p:blipFill>
          <a:blip r:embed="rId2"/>
          <a:stretch>
            <a:fillRect/>
          </a:stretch>
        </p:blipFill>
        <p:spPr>
          <a:xfrm>
            <a:off x="-1" y="0"/>
            <a:ext cx="6857999" cy="9144000"/>
          </a:xfrm>
          <a:prstGeom prst="rect">
            <a:avLst/>
          </a:prstGeom>
        </p:spPr>
      </p:pic>
      <p:sp>
        <p:nvSpPr>
          <p:cNvPr id="28" name="Rectangle 27">
            <a:extLst>
              <a:ext uri="{FF2B5EF4-FFF2-40B4-BE49-F238E27FC236}">
                <a16:creationId xmlns:a16="http://schemas.microsoft.com/office/drawing/2014/main" id="{5D394C9E-5554-443B-926A-93C1DC3DD2ED}"/>
              </a:ext>
              <a:ext uri="{C183D7F6-B498-43B3-948B-1728B52AA6E4}">
                <adec:decorative xmlns:adec="http://schemas.microsoft.com/office/drawing/2017/decorative" val="1"/>
              </a:ext>
            </a:extLst>
          </p:cNvPr>
          <p:cNvSpPr/>
          <p:nvPr/>
        </p:nvSpPr>
        <p:spPr>
          <a:xfrm>
            <a:off x="129207" y="163933"/>
            <a:ext cx="6599582" cy="8770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5" name="Title 1">
            <a:extLst>
              <a:ext uri="{FF2B5EF4-FFF2-40B4-BE49-F238E27FC236}">
                <a16:creationId xmlns:a16="http://schemas.microsoft.com/office/drawing/2014/main" id="{D724539D-9F25-492B-BA42-A531587D57A8}"/>
              </a:ext>
            </a:extLst>
          </p:cNvPr>
          <p:cNvSpPr txBox="1">
            <a:spLocks noGrp="1"/>
          </p:cNvSpPr>
          <p:nvPr>
            <p:ph type="title" idx="4294967295"/>
          </p:nvPr>
        </p:nvSpPr>
        <p:spPr>
          <a:xfrm>
            <a:off x="369657" y="209983"/>
            <a:ext cx="5684034" cy="8257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br>
              <a:rPr kumimoji="0" lang="en-US" sz="2800" b="1" i="0" u="none" strike="noStrike" kern="1200" cap="none" spc="0" normalizeH="0" baseline="0" noProof="0" dirty="0">
                <a:ln>
                  <a:noFill/>
                </a:ln>
                <a:solidFill>
                  <a:srgbClr val="205394"/>
                </a:solidFill>
                <a:effectLst/>
                <a:uLnTx/>
                <a:uFillTx/>
                <a:latin typeface="Book Antiqua" panose="02040602050305030304" pitchFamily="18" charset="0"/>
              </a:rPr>
            </a:br>
            <a:r>
              <a:rPr kumimoji="0" lang="en-US" sz="2800" b="1" i="0" u="none" strike="noStrike" kern="1200" cap="none" spc="0" normalizeH="0" baseline="0" noProof="0" dirty="0">
                <a:ln>
                  <a:noFill/>
                </a:ln>
                <a:solidFill>
                  <a:srgbClr val="205394"/>
                </a:solidFill>
                <a:effectLst/>
                <a:uLnTx/>
                <a:uFillTx/>
                <a:latin typeface="Book Antiqua" panose="02040602050305030304" pitchFamily="18" charset="0"/>
              </a:rPr>
              <a:t>Process Overview</a:t>
            </a:r>
          </a:p>
        </p:txBody>
      </p:sp>
      <p:sp>
        <p:nvSpPr>
          <p:cNvPr id="7" name="Title 6">
            <a:extLst>
              <a:ext uri="{FF2B5EF4-FFF2-40B4-BE49-F238E27FC236}">
                <a16:creationId xmlns:a16="http://schemas.microsoft.com/office/drawing/2014/main" id="{742F668E-8411-47C2-B83F-AF9FE9D1CF15}"/>
              </a:ext>
            </a:extLst>
          </p:cNvPr>
          <p:cNvSpPr txBox="1">
            <a:spLocks/>
          </p:cNvSpPr>
          <p:nvPr/>
        </p:nvSpPr>
        <p:spPr>
          <a:xfrm>
            <a:off x="369657" y="1081822"/>
            <a:ext cx="5875404"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3500" marR="0" lvl="0" indent="0" algn="just" defTabSz="457200" rtl="0" eaLnBrk="1" fontAlgn="auto" latinLnBrk="0" hangingPunct="1">
              <a:lnSpc>
                <a:spcPct val="100000"/>
              </a:lnSpc>
              <a:spcBef>
                <a:spcPts val="2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Book Antiqua" panose="02040602050305030304" pitchFamily="18" charset="0"/>
                <a:ea typeface="Arial" panose="020B0604020202020204" pitchFamily="34" charset="0"/>
                <a:cs typeface="Cambria" panose="02040503050406030204" pitchFamily="18" charset="0"/>
              </a:rPr>
              <a:t>Once the PCT© Trainer candidate has </a:t>
            </a:r>
            <a:r>
              <a:rPr kumimoji="0" lang="en-US" sz="1300" b="0" i="0" u="none" strike="noStrike" kern="1200" cap="none" spc="0" normalizeH="0" baseline="0" noProof="0" dirty="0">
                <a:ln>
                  <a:noFill/>
                </a:ln>
                <a:solidFill>
                  <a:schemeClr val="tx1"/>
                </a:solidFill>
                <a:effectLst/>
                <a:uLnTx/>
                <a:uFillTx/>
                <a:latin typeface="Book Antiqua" panose="02040602050305030304" pitchFamily="18" charset="0"/>
                <a:ea typeface="Arial" panose="020B0604020202020204" pitchFamily="34" charset="0"/>
                <a:cs typeface="Cambria" panose="02040503050406030204" pitchFamily="18" charset="0"/>
              </a:rPr>
              <a:t>engaged</a:t>
            </a:r>
            <a:r>
              <a:rPr kumimoji="0" lang="en-US" sz="1300" b="0" i="0" u="none" strike="noStrike" kern="1200" cap="none" spc="0" normalizeH="0" baseline="0" noProof="0" dirty="0">
                <a:ln>
                  <a:noFill/>
                </a:ln>
                <a:solidFill>
                  <a:srgbClr val="000000"/>
                </a:solidFill>
                <a:effectLst/>
                <a:uLnTx/>
                <a:uFillTx/>
                <a:latin typeface="Book Antiqua" panose="02040602050305030304" pitchFamily="18" charset="0"/>
                <a:ea typeface="Arial" panose="020B0604020202020204" pitchFamily="34" charset="0"/>
                <a:cs typeface="Cambria" panose="02040503050406030204" pitchFamily="18" charset="0"/>
              </a:rPr>
              <a:t> a Mentor Trainer to pursue certification, the credentialing process includes:</a:t>
            </a:r>
          </a:p>
          <a:p>
            <a:pPr marL="63500" marR="0" lvl="0" indent="0" algn="just" defTabSz="457200" rtl="0" eaLnBrk="1" fontAlgn="auto" latinLnBrk="0" hangingPunct="1">
              <a:lnSpc>
                <a:spcPct val="100000"/>
              </a:lnSpc>
              <a:spcBef>
                <a:spcPts val="2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Book Antiqua" panose="02040602050305030304" pitchFamily="18" charset="0"/>
              <a:ea typeface="Cambria" panose="02040503050406030204" pitchFamily="18" charset="0"/>
              <a:cs typeface="Cambria" panose="02040503050406030204" pitchFamily="18" charset="0"/>
            </a:endParaRPr>
          </a:p>
          <a:p>
            <a:pPr marL="63500" marR="0" lvl="0" indent="0" algn="just" defTabSz="457200" rtl="0" eaLnBrk="1" fontAlgn="auto" latinLnBrk="0" hangingPunct="1">
              <a:lnSpc>
                <a:spcPct val="100000"/>
              </a:lnSpc>
              <a:spcBef>
                <a:spcPts val="20"/>
              </a:spcBef>
              <a:spcAft>
                <a:spcPts val="0"/>
              </a:spcAft>
              <a:buClrTx/>
              <a:buSzTx/>
              <a:buFontTx/>
              <a:buNone/>
              <a:tabLst/>
              <a:defRPr/>
            </a:pPr>
            <a:endParaRPr kumimoji="0" lang="en-US" sz="1300" b="0" i="0" u="none" strike="noStrike" kern="1200" cap="none" spc="0" normalizeH="0" baseline="0" noProof="0" dirty="0">
              <a:ln>
                <a:noFill/>
              </a:ln>
              <a:solidFill>
                <a:schemeClr val="tx1"/>
              </a:solidFill>
              <a:effectLst/>
              <a:uLnTx/>
              <a:uFillTx/>
              <a:latin typeface="Book Antiqua" panose="02040602050305030304" pitchFamily="18" charset="0"/>
              <a:ea typeface="Cambria" panose="02040503050406030204" pitchFamily="18" charset="0"/>
              <a:cs typeface="Cambria" panose="02040503050406030204" pitchFamily="18" charset="0"/>
            </a:endParaRPr>
          </a:p>
        </p:txBody>
      </p:sp>
      <p:sp>
        <p:nvSpPr>
          <p:cNvPr id="34" name="TextBox 33">
            <a:extLst>
              <a:ext uri="{FF2B5EF4-FFF2-40B4-BE49-F238E27FC236}">
                <a16:creationId xmlns:a16="http://schemas.microsoft.com/office/drawing/2014/main" id="{22A76F0A-26D5-40A6-BBB9-A3E6401A8569}"/>
              </a:ext>
            </a:extLst>
          </p:cNvPr>
          <p:cNvSpPr txBox="1"/>
          <p:nvPr/>
        </p:nvSpPr>
        <p:spPr>
          <a:xfrm>
            <a:off x="511109" y="1873463"/>
            <a:ext cx="5733952" cy="1892826"/>
          </a:xfrm>
          <a:prstGeom prst="rect">
            <a:avLst/>
          </a:prstGeom>
          <a:noFill/>
        </p:spPr>
        <p:txBody>
          <a:bodyPr wrap="square">
            <a:spAutoFit/>
          </a:bodyPr>
          <a:lstStyle/>
          <a:p>
            <a:pPr marL="342900" marR="0" lvl="0" indent="-223838" algn="just">
              <a:spcBef>
                <a:spcPts val="20"/>
              </a:spcBef>
              <a:spcAft>
                <a:spcPts val="0"/>
              </a:spcAft>
              <a:buFont typeface="Arial" panose="020B0604020202020204" pitchFamily="34" charset="0"/>
              <a:buChar char="●"/>
            </a:pPr>
            <a:r>
              <a:rPr lang="en-US" sz="1300"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Review of prerequisites</a:t>
            </a:r>
            <a:endParaRPr lang="en-US" sz="1300" dirty="0">
              <a:solidFill>
                <a:schemeClr val="accent2">
                  <a:lumMod val="75000"/>
                </a:schemeClr>
              </a:solidFill>
              <a:effectLst/>
              <a:latin typeface="Book Antiqua" panose="02040602050305030304" pitchFamily="18" charset="0"/>
              <a:ea typeface="Noto Sans Symbols"/>
              <a:cs typeface="Arial" panose="020B0604020202020204" pitchFamily="34" charset="0"/>
            </a:endParaRPr>
          </a:p>
          <a:p>
            <a:pPr marL="342900" marR="0" lvl="0" indent="-223838" algn="just">
              <a:spcBef>
                <a:spcPts val="20"/>
              </a:spcBef>
              <a:spcAft>
                <a:spcPts val="0"/>
              </a:spcAft>
              <a:buFont typeface="Arial" panose="020B0604020202020204" pitchFamily="34" charset="0"/>
              <a:buChar char="●"/>
            </a:pPr>
            <a:r>
              <a:rPr lang="en-US" sz="1300"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Introduction to expectations and process with Mentor</a:t>
            </a:r>
            <a:endParaRPr lang="en-US" sz="1300" dirty="0">
              <a:solidFill>
                <a:schemeClr val="accent2">
                  <a:lumMod val="75000"/>
                </a:schemeClr>
              </a:solidFill>
              <a:effectLst/>
              <a:latin typeface="Book Antiqua" panose="02040602050305030304" pitchFamily="18" charset="0"/>
              <a:ea typeface="Noto Sans Symbols"/>
              <a:cs typeface="Arial" panose="020B0604020202020204" pitchFamily="34" charset="0"/>
            </a:endParaRPr>
          </a:p>
          <a:p>
            <a:pPr marL="342900" marR="0" lvl="0" indent="-223838" algn="just">
              <a:spcBef>
                <a:spcPts val="20"/>
              </a:spcBef>
              <a:spcAft>
                <a:spcPts val="0"/>
              </a:spcAft>
              <a:buFont typeface="Arial" panose="020B0604020202020204" pitchFamily="34" charset="0"/>
              <a:buChar char="●"/>
            </a:pPr>
            <a:r>
              <a:rPr lang="en-US" sz="1300"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Development of Learning Plan that includes agreement and practice</a:t>
            </a:r>
            <a:endParaRPr lang="en-US" sz="1300" dirty="0">
              <a:solidFill>
                <a:schemeClr val="accent2">
                  <a:lumMod val="75000"/>
                </a:schemeClr>
              </a:solidFill>
              <a:effectLst/>
              <a:latin typeface="Book Antiqua" panose="02040602050305030304" pitchFamily="18" charset="0"/>
              <a:ea typeface="Noto Sans Symbols"/>
              <a:cs typeface="Arial" panose="020B0604020202020204" pitchFamily="34" charset="0"/>
            </a:endParaRPr>
          </a:p>
          <a:p>
            <a:pPr marL="342900" marR="0" lvl="0" indent="-223838" algn="just">
              <a:spcBef>
                <a:spcPts val="20"/>
              </a:spcBef>
              <a:spcAft>
                <a:spcPts val="0"/>
              </a:spcAft>
              <a:buFont typeface="Arial" panose="020B0604020202020204" pitchFamily="34" charset="0"/>
              <a:buChar char="●"/>
            </a:pPr>
            <a:r>
              <a:rPr lang="en-US" sz="1300"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Preparation for training and development of plans for practice</a:t>
            </a:r>
          </a:p>
          <a:p>
            <a:pPr marL="342900" marR="0" lvl="0" indent="-223838" algn="just">
              <a:spcBef>
                <a:spcPts val="20"/>
              </a:spcBef>
              <a:spcAft>
                <a:spcPts val="0"/>
              </a:spcAft>
              <a:buFont typeface="Arial" panose="020B0604020202020204" pitchFamily="34" charset="0"/>
              <a:buChar char="●"/>
            </a:pPr>
            <a:r>
              <a:rPr lang="en-US" sz="1300" dirty="0">
                <a:solidFill>
                  <a:schemeClr val="accent2">
                    <a:lumMod val="75000"/>
                  </a:schemeClr>
                </a:solidFill>
                <a:latin typeface="Book Antiqua" panose="02040602050305030304" pitchFamily="18" charset="0"/>
                <a:ea typeface="Noto Sans Symbols"/>
                <a:cs typeface="Arial" panose="020B0604020202020204" pitchFamily="34" charset="0"/>
              </a:rPr>
              <a:t>Observation by Mentor Trainer of mentoring skills </a:t>
            </a:r>
          </a:p>
          <a:p>
            <a:pPr marL="342900" marR="0" lvl="0" indent="-223838" algn="just">
              <a:spcBef>
                <a:spcPts val="20"/>
              </a:spcBef>
              <a:spcAft>
                <a:spcPts val="0"/>
              </a:spcAft>
              <a:buFont typeface="Arial" panose="020B0604020202020204" pitchFamily="34" charset="0"/>
              <a:buChar char="●"/>
            </a:pPr>
            <a:r>
              <a:rPr lang="en-US" sz="1300" dirty="0">
                <a:solidFill>
                  <a:schemeClr val="accent2">
                    <a:lumMod val="75000"/>
                  </a:schemeClr>
                </a:solidFill>
                <a:latin typeface="Book Antiqua" panose="02040602050305030304" pitchFamily="18" charset="0"/>
                <a:ea typeface="Noto Sans Symbols"/>
                <a:cs typeface="Arial" panose="020B0604020202020204" pitchFamily="34" charset="0"/>
              </a:rPr>
              <a:t>Submission of portfolio</a:t>
            </a:r>
            <a:endParaRPr lang="en-US" sz="1300" dirty="0">
              <a:solidFill>
                <a:schemeClr val="accent2">
                  <a:lumMod val="75000"/>
                </a:schemeClr>
              </a:solidFill>
              <a:effectLst/>
              <a:latin typeface="Book Antiqua" panose="02040602050305030304" pitchFamily="18" charset="0"/>
              <a:ea typeface="Noto Sans Symbols"/>
              <a:cs typeface="Arial" panose="020B0604020202020204" pitchFamily="34" charset="0"/>
            </a:endParaRPr>
          </a:p>
          <a:p>
            <a:pPr marL="342900" marR="0" lvl="0" indent="-223838" algn="just">
              <a:spcBef>
                <a:spcPts val="20"/>
              </a:spcBef>
              <a:spcAft>
                <a:spcPts val="0"/>
              </a:spcAft>
              <a:buFont typeface="Arial" panose="020B0604020202020204" pitchFamily="34" charset="0"/>
              <a:buChar char="●"/>
            </a:pPr>
            <a:r>
              <a:rPr lang="en-US" sz="1300"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Review and signing of Standards of Practice</a:t>
            </a:r>
          </a:p>
          <a:p>
            <a:pPr marL="342900" marR="0" lvl="0" indent="-223838" algn="just">
              <a:spcBef>
                <a:spcPts val="20"/>
              </a:spcBef>
              <a:spcAft>
                <a:spcPts val="0"/>
              </a:spcAft>
              <a:buFont typeface="Arial" panose="020B0604020202020204" pitchFamily="34" charset="0"/>
              <a:buChar char="●"/>
            </a:pPr>
            <a:r>
              <a:rPr lang="en-US" sz="1300"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Maintenance of PCT© Trainer Certification</a:t>
            </a:r>
            <a:endParaRPr lang="en-US" sz="1300" dirty="0">
              <a:solidFill>
                <a:schemeClr val="accent2">
                  <a:lumMod val="75000"/>
                </a:schemeClr>
              </a:solidFill>
              <a:effectLst/>
              <a:latin typeface="Book Antiqua" panose="02040602050305030304" pitchFamily="18" charset="0"/>
              <a:ea typeface="Cambria" panose="02040503050406030204" pitchFamily="18" charset="0"/>
              <a:cs typeface="Arial" panose="020B0604020202020204" pitchFamily="34" charset="0"/>
            </a:endParaRPr>
          </a:p>
          <a:p>
            <a:pPr marL="342900" marR="0" lvl="0" indent="-223838" algn="just">
              <a:spcBef>
                <a:spcPts val="20"/>
              </a:spcBef>
              <a:spcAft>
                <a:spcPts val="0"/>
              </a:spcAft>
              <a:buFont typeface="Arial" panose="020B0604020202020204" pitchFamily="34" charset="0"/>
              <a:buChar char="●"/>
            </a:pPr>
            <a:r>
              <a:rPr lang="en-US" sz="1300" u="none" strike="noStrike"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Payment of trainer fees</a:t>
            </a:r>
            <a:endParaRPr lang="en-US" sz="1300" dirty="0">
              <a:solidFill>
                <a:schemeClr val="accent2">
                  <a:lumMod val="75000"/>
                </a:schemeClr>
              </a:solidFill>
              <a:effectLst/>
              <a:latin typeface="Book Antiqua" panose="02040602050305030304" pitchFamily="18" charset="0"/>
              <a:ea typeface="Cambria" panose="02040503050406030204" pitchFamily="18" charset="0"/>
              <a:cs typeface="Cambria" panose="02040503050406030204" pitchFamily="18" charset="0"/>
            </a:endParaRPr>
          </a:p>
        </p:txBody>
      </p:sp>
      <p:sp>
        <p:nvSpPr>
          <p:cNvPr id="3" name="Date Placeholder 2">
            <a:extLst>
              <a:ext uri="{FF2B5EF4-FFF2-40B4-BE49-F238E27FC236}">
                <a16:creationId xmlns:a16="http://schemas.microsoft.com/office/drawing/2014/main" id="{56D7E869-869C-4643-A1C8-0092F3EBC69C}"/>
              </a:ext>
            </a:extLst>
          </p:cNvPr>
          <p:cNvSpPr>
            <a:spLocks noGrp="1"/>
          </p:cNvSpPr>
          <p:nvPr>
            <p:ph type="dt" sz="half" idx="10"/>
          </p:nvPr>
        </p:nvSpPr>
        <p:spPr/>
        <p:txBody>
          <a:bodyPr/>
          <a:lstStyle/>
          <a:p>
            <a:fld id="{7BA62DB8-5F14-438D-9BDA-EFD79D9BA96F}" type="datetime1">
              <a:rPr lang="en-US" smtClean="0">
                <a:latin typeface="Book Antiqua" panose="02040602050305030304" pitchFamily="18" charset="0"/>
                <a:cs typeface="Arial" panose="020B0604020202020204" pitchFamily="34" charset="0"/>
              </a:rPr>
              <a:t>4/17/2023</a:t>
            </a:fld>
            <a:endParaRPr lang="en-US" dirty="0">
              <a:latin typeface="Book Antiqua" panose="02040602050305030304" pitchFamily="18" charset="0"/>
              <a:cs typeface="Arial" panose="020B0604020202020204" pitchFamily="34" charset="0"/>
            </a:endParaRPr>
          </a:p>
        </p:txBody>
      </p:sp>
      <p:sp>
        <p:nvSpPr>
          <p:cNvPr id="30" name="Footer Placeholder 29">
            <a:extLst>
              <a:ext uri="{FF2B5EF4-FFF2-40B4-BE49-F238E27FC236}">
                <a16:creationId xmlns:a16="http://schemas.microsoft.com/office/drawing/2014/main" id="{9C4AD85E-96E7-442D-96AE-981B25592586}"/>
              </a:ext>
            </a:extLst>
          </p:cNvPr>
          <p:cNvSpPr>
            <a:spLocks noGrp="1"/>
          </p:cNvSpPr>
          <p:nvPr>
            <p:ph type="ftr" sz="quarter" idx="11"/>
          </p:nvPr>
        </p:nvSpPr>
        <p:spPr/>
        <p:txBody>
          <a:bodyPr/>
          <a:lstStyle/>
          <a:p>
            <a:r>
              <a:rPr lang="en-US">
                <a:latin typeface="Book Antiqua" panose="02040602050305030304" pitchFamily="18" charset="0"/>
              </a:rPr>
              <a:t>TLCPCP</a:t>
            </a:r>
          </a:p>
        </p:txBody>
      </p:sp>
      <p:sp>
        <p:nvSpPr>
          <p:cNvPr id="29" name="Slide Number Placeholder 28">
            <a:extLst>
              <a:ext uri="{FF2B5EF4-FFF2-40B4-BE49-F238E27FC236}">
                <a16:creationId xmlns:a16="http://schemas.microsoft.com/office/drawing/2014/main" id="{722693FF-C743-4603-93D8-7C9FCD8714FF}"/>
              </a:ext>
            </a:extLst>
          </p:cNvPr>
          <p:cNvSpPr>
            <a:spLocks noGrp="1"/>
          </p:cNvSpPr>
          <p:nvPr>
            <p:ph type="sldNum" sz="quarter" idx="12"/>
          </p:nvPr>
        </p:nvSpPr>
        <p:spPr/>
        <p:txBody>
          <a:bodyPr/>
          <a:lstStyle/>
          <a:p>
            <a:fld id="{1CB229C6-E506-40ED-B870-0351F69C23CD}" type="slidenum">
              <a:rPr lang="en-US" smtClean="0">
                <a:latin typeface="Book Antiqua" panose="02040602050305030304" pitchFamily="18" charset="0"/>
                <a:cs typeface="Arial" panose="020B0604020202020204" pitchFamily="34" charset="0"/>
              </a:rPr>
              <a:t>6</a:t>
            </a:fld>
            <a:endParaRPr lang="en-US" dirty="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254231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6DB23-9DEB-9377-1F41-172995D1140E}"/>
              </a:ext>
            </a:extLst>
          </p:cNvPr>
          <p:cNvPicPr>
            <a:picLocks noChangeAspect="1"/>
          </p:cNvPicPr>
          <p:nvPr/>
        </p:nvPicPr>
        <p:blipFill>
          <a:blip r:embed="rId2"/>
          <a:stretch>
            <a:fillRect/>
          </a:stretch>
        </p:blipFill>
        <p:spPr>
          <a:xfrm>
            <a:off x="-1" y="0"/>
            <a:ext cx="6857999" cy="9144000"/>
          </a:xfrm>
          <a:prstGeom prst="rect">
            <a:avLst/>
          </a:prstGeom>
        </p:spPr>
      </p:pic>
      <p:sp>
        <p:nvSpPr>
          <p:cNvPr id="28" name="Rectangle 27">
            <a:extLst>
              <a:ext uri="{FF2B5EF4-FFF2-40B4-BE49-F238E27FC236}">
                <a16:creationId xmlns:a16="http://schemas.microsoft.com/office/drawing/2014/main" id="{5D394C9E-5554-443B-926A-93C1DC3DD2ED}"/>
              </a:ext>
              <a:ext uri="{C183D7F6-B498-43B3-948B-1728B52AA6E4}">
                <adec:decorative xmlns:adec="http://schemas.microsoft.com/office/drawing/2017/decorative" val="1"/>
              </a:ext>
            </a:extLst>
          </p:cNvPr>
          <p:cNvSpPr/>
          <p:nvPr/>
        </p:nvSpPr>
        <p:spPr>
          <a:xfrm>
            <a:off x="132522" y="119270"/>
            <a:ext cx="6599582" cy="890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E14AB53E-C025-473C-B1C7-F3B3F9271D09}"/>
              </a:ext>
            </a:extLst>
          </p:cNvPr>
          <p:cNvSpPr txBox="1">
            <a:spLocks noGrp="1"/>
          </p:cNvSpPr>
          <p:nvPr>
            <p:ph type="title" idx="4294967295"/>
          </p:nvPr>
        </p:nvSpPr>
        <p:spPr>
          <a:xfrm>
            <a:off x="516698" y="256066"/>
            <a:ext cx="5824604" cy="10776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205394"/>
                </a:solidFill>
                <a:effectLst/>
                <a:uLnTx/>
                <a:uFillTx/>
                <a:latin typeface="Book Antiqua" panose="02040602050305030304" pitchFamily="18" charset="0"/>
              </a:rPr>
              <a:t>Competencies and Skill Set for Remote and In-Person Training</a:t>
            </a:r>
          </a:p>
        </p:txBody>
      </p:sp>
      <p:sp>
        <p:nvSpPr>
          <p:cNvPr id="25" name="TextBox 24">
            <a:extLst>
              <a:ext uri="{FF2B5EF4-FFF2-40B4-BE49-F238E27FC236}">
                <a16:creationId xmlns:a16="http://schemas.microsoft.com/office/drawing/2014/main" id="{612E2F17-E93E-4471-B039-2E50CBF01F91}"/>
              </a:ext>
            </a:extLst>
          </p:cNvPr>
          <p:cNvSpPr txBox="1"/>
          <p:nvPr/>
        </p:nvSpPr>
        <p:spPr>
          <a:xfrm>
            <a:off x="516698" y="1445075"/>
            <a:ext cx="5824604" cy="3600986"/>
          </a:xfrm>
          <a:prstGeom prst="rect">
            <a:avLst/>
          </a:prstGeom>
          <a:noFill/>
        </p:spPr>
        <p:txBody>
          <a:bodyPr wrap="square">
            <a:spAutoFit/>
          </a:bodyPr>
          <a:lstStyle/>
          <a:p>
            <a:pPr marL="0" marR="0" algn="just">
              <a:spcBef>
                <a:spcPts val="0"/>
              </a:spcBef>
              <a:spcAft>
                <a:spcPts val="0"/>
              </a:spcAft>
            </a:pPr>
            <a:r>
              <a:rPr lang="en-US" sz="1200" dirty="0">
                <a:effectLst/>
                <a:latin typeface="Book Antiqua" panose="02040602050305030304" pitchFamily="18" charset="0"/>
                <a:ea typeface="Calibri" panose="020F0502020204030204" pitchFamily="34" charset="0"/>
                <a:cs typeface="Arial" panose="020B0604020202020204" pitchFamily="34" charset="0"/>
              </a:rPr>
              <a:t>The Person Centered Thinking© (PCT©) curriculum is a well-designed curriculum that exposes participants to PCT© skills tools and concepts. The strong curriculum design allows for certified trainers to effectively deliver training. The curriculum supports trainers to deliver trainings in both a traditional classroom setting and virtually over an electronic platform, such as Zoom, Teams, or Webex. </a:t>
            </a:r>
          </a:p>
          <a:p>
            <a:pPr marL="0" marR="0" algn="just">
              <a:spcBef>
                <a:spcPts val="0"/>
              </a:spcBef>
              <a:spcAft>
                <a:spcPts val="0"/>
              </a:spcAft>
            </a:pPr>
            <a:endParaRPr lang="en-US" sz="1200" dirty="0">
              <a:latin typeface="Book Antiqua" panose="02040602050305030304" pitchFamily="18" charset="0"/>
              <a:ea typeface="Calibri" panose="020F0502020204030204" pitchFamily="34" charset="0"/>
              <a:cs typeface="Arial" panose="020B0604020202020204" pitchFamily="34" charset="0"/>
            </a:endParaRPr>
          </a:p>
          <a:p>
            <a:pPr marL="0" marR="0" algn="just">
              <a:spcBef>
                <a:spcPts val="0"/>
              </a:spcBef>
              <a:spcAft>
                <a:spcPts val="0"/>
              </a:spcAft>
            </a:pPr>
            <a:r>
              <a:rPr lang="en-US" sz="1200" dirty="0">
                <a:effectLst/>
                <a:latin typeface="Book Antiqua" panose="02040602050305030304" pitchFamily="18" charset="0"/>
                <a:ea typeface="Calibri" panose="020F0502020204030204" pitchFamily="34" charset="0"/>
                <a:cs typeface="Arial" panose="020B0604020202020204" pitchFamily="34" charset="0"/>
              </a:rPr>
              <a:t>The PCT© Trainer </a:t>
            </a:r>
            <a:r>
              <a:rPr lang="en-US" sz="1200" dirty="0">
                <a:latin typeface="Book Antiqua" panose="02040602050305030304" pitchFamily="18" charset="0"/>
                <a:ea typeface="Calibri" panose="020F0502020204030204" pitchFamily="34" charset="0"/>
                <a:cs typeface="Arial" panose="020B0604020202020204" pitchFamily="34" charset="0"/>
              </a:rPr>
              <a:t>C</a:t>
            </a:r>
            <a:r>
              <a:rPr lang="en-US" sz="1200" dirty="0">
                <a:effectLst/>
                <a:latin typeface="Book Antiqua" panose="02040602050305030304" pitchFamily="18" charset="0"/>
                <a:ea typeface="Calibri" panose="020F0502020204030204" pitchFamily="34" charset="0"/>
                <a:cs typeface="Arial" panose="020B0604020202020204" pitchFamily="34" charset="0"/>
              </a:rPr>
              <a:t>andidates should develop confidence and competence to deliver the curriculum both in person and virtually. However, there may be reasons why a Trainer Candidate and their Mentor Trainer decide to focus on one or the other means for delivering the training:</a:t>
            </a:r>
            <a:endParaRPr lang="en-US" sz="1200" strike="sngStrike" dirty="0">
              <a:latin typeface="Book Antiqua" panose="02040602050305030304" pitchFamily="18" charset="0"/>
              <a:ea typeface="Calibri" panose="020F0502020204030204" pitchFamily="34" charset="0"/>
              <a:cs typeface="Arial" panose="020B0604020202020204" pitchFamily="34" charset="0"/>
            </a:endParaRPr>
          </a:p>
          <a:p>
            <a:pPr marL="0" marR="0" algn="just">
              <a:spcBef>
                <a:spcPts val="0"/>
              </a:spcBef>
              <a:spcAft>
                <a:spcPts val="0"/>
              </a:spcAft>
            </a:pPr>
            <a:endParaRPr lang="en-US" sz="1200" dirty="0">
              <a:latin typeface="Book Antiqua" panose="02040602050305030304" pitchFamily="18" charset="0"/>
              <a:ea typeface="Calibri" panose="020F0502020204030204" pitchFamily="34" charset="0"/>
              <a:cs typeface="Arial" panose="020B0604020202020204" pitchFamily="34" charset="0"/>
            </a:endParaRPr>
          </a:p>
          <a:p>
            <a:pPr marL="342900" marR="0" lvl="0" indent="-223838" algn="just">
              <a:spcBef>
                <a:spcPts val="20"/>
              </a:spcBef>
              <a:spcAft>
                <a:spcPts val="0"/>
              </a:spcAft>
              <a:buFont typeface="Arial" panose="020B0604020202020204" pitchFamily="34" charset="0"/>
              <a:buChar char="●"/>
            </a:pPr>
            <a:r>
              <a:rPr lang="en-US" sz="1200"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The Trainer Candidate is certain they will only be delivering the training one way.</a:t>
            </a:r>
          </a:p>
          <a:p>
            <a:pPr marL="342900" marR="0" lvl="0" indent="-223838" algn="just">
              <a:spcBef>
                <a:spcPts val="20"/>
              </a:spcBef>
              <a:spcAft>
                <a:spcPts val="0"/>
              </a:spcAft>
              <a:buFont typeface="Arial" panose="020B0604020202020204" pitchFamily="34" charset="0"/>
              <a:buChar char="●"/>
            </a:pPr>
            <a:r>
              <a:rPr lang="en-US" sz="1200" dirty="0">
                <a:solidFill>
                  <a:schemeClr val="accent2">
                    <a:lumMod val="75000"/>
                  </a:schemeClr>
                </a:solidFill>
                <a:latin typeface="Book Antiqua" panose="02040602050305030304" pitchFamily="18" charset="0"/>
                <a:ea typeface="Calibri" panose="020F0502020204030204" pitchFamily="34" charset="0"/>
                <a:cs typeface="Arial" panose="020B0604020202020204" pitchFamily="34" charset="0"/>
              </a:rPr>
              <a:t>The Mentor Trainer and the Trainer Candidate want the candidate to become confident and competent in one platform first. In this case, there should be a plan in place to develop skills in the other delivery platform. </a:t>
            </a:r>
          </a:p>
          <a:p>
            <a:pPr marL="342900" marR="0" lvl="0" indent="-223838" algn="just">
              <a:spcBef>
                <a:spcPts val="20"/>
              </a:spcBef>
              <a:spcAft>
                <a:spcPts val="0"/>
              </a:spcAft>
              <a:buFont typeface="Arial" panose="020B0604020202020204" pitchFamily="34" charset="0"/>
              <a:buChar char="●"/>
            </a:pPr>
            <a:r>
              <a:rPr lang="en-US" sz="1200" dirty="0">
                <a:solidFill>
                  <a:schemeClr val="accent2">
                    <a:lumMod val="75000"/>
                  </a:schemeClr>
                </a:solidFill>
                <a:latin typeface="Book Antiqua" panose="02040602050305030304" pitchFamily="18" charset="0"/>
                <a:ea typeface="Calibri" panose="020F0502020204030204" pitchFamily="34" charset="0"/>
                <a:cs typeface="Arial" panose="020B0604020202020204" pitchFamily="34" charset="0"/>
              </a:rPr>
              <a:t>The Mentor Trainer is only able to support the Trainer Candidate adequately in one of the platforms. </a:t>
            </a:r>
          </a:p>
          <a:p>
            <a:pPr marL="119062" marR="0" lvl="0" algn="just">
              <a:spcBef>
                <a:spcPts val="20"/>
              </a:spcBef>
              <a:spcAft>
                <a:spcPts val="0"/>
              </a:spcAft>
            </a:pPr>
            <a:endParaRPr lang="en-US" sz="1200" dirty="0">
              <a:latin typeface="Book Antiqua" panose="02040602050305030304" pitchFamily="18" charset="0"/>
              <a:ea typeface="Calibri" panose="020F0502020204030204" pitchFamily="34" charset="0"/>
              <a:cs typeface="Arial" panose="020B0604020202020204" pitchFamily="34" charset="0"/>
            </a:endParaRPr>
          </a:p>
        </p:txBody>
      </p:sp>
      <p:graphicFrame>
        <p:nvGraphicFramePr>
          <p:cNvPr id="2" name="Table 3" descr="In-Person vs. Virtual Training">
            <a:extLst>
              <a:ext uri="{FF2B5EF4-FFF2-40B4-BE49-F238E27FC236}">
                <a16:creationId xmlns:a16="http://schemas.microsoft.com/office/drawing/2014/main" id="{2F24CE2F-4B52-4383-B670-09F9559903C3}"/>
              </a:ext>
            </a:extLst>
          </p:cNvPr>
          <p:cNvGraphicFramePr>
            <a:graphicFrameLocks noGrp="1"/>
          </p:cNvGraphicFramePr>
          <p:nvPr>
            <p:extLst>
              <p:ext uri="{D42A27DB-BD31-4B8C-83A1-F6EECF244321}">
                <p14:modId xmlns:p14="http://schemas.microsoft.com/office/powerpoint/2010/main" val="1230468640"/>
              </p:ext>
            </p:extLst>
          </p:nvPr>
        </p:nvGraphicFramePr>
        <p:xfrm>
          <a:off x="578899" y="6205862"/>
          <a:ext cx="5609782" cy="2100579"/>
        </p:xfrm>
        <a:graphic>
          <a:graphicData uri="http://schemas.openxmlformats.org/drawingml/2006/table">
            <a:tbl>
              <a:tblPr firstRow="1" bandRow="1">
                <a:tableStyleId>{5C22544A-7EE6-4342-B048-85BDC9FD1C3A}</a:tableStyleId>
              </a:tblPr>
              <a:tblGrid>
                <a:gridCol w="2804891">
                  <a:extLst>
                    <a:ext uri="{9D8B030D-6E8A-4147-A177-3AD203B41FA5}">
                      <a16:colId xmlns:a16="http://schemas.microsoft.com/office/drawing/2014/main" val="203581687"/>
                    </a:ext>
                  </a:extLst>
                </a:gridCol>
                <a:gridCol w="2804891">
                  <a:extLst>
                    <a:ext uri="{9D8B030D-6E8A-4147-A177-3AD203B41FA5}">
                      <a16:colId xmlns:a16="http://schemas.microsoft.com/office/drawing/2014/main" val="741118003"/>
                    </a:ext>
                  </a:extLst>
                </a:gridCol>
              </a:tblGrid>
              <a:tr h="486833">
                <a:tc>
                  <a:txBody>
                    <a:bodyPr/>
                    <a:lstStyle/>
                    <a:p>
                      <a:pPr algn="ctr"/>
                      <a:r>
                        <a:rPr lang="en-US" sz="2000" dirty="0">
                          <a:solidFill>
                            <a:srgbClr val="205394"/>
                          </a:solidFill>
                          <a:latin typeface="Book Antiqua" panose="02040602050305030304" pitchFamily="18" charset="0"/>
                          <a:cs typeface="Arial" panose="020B0604020202020204" pitchFamily="34" charset="0"/>
                        </a:rPr>
                        <a:t>In-Person Training</a:t>
                      </a:r>
                    </a:p>
                  </a:txBody>
                  <a:tcP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accent2">
                              <a:lumMod val="75000"/>
                            </a:schemeClr>
                          </a:solidFill>
                          <a:latin typeface="Book Antiqua" panose="02040602050305030304" pitchFamily="18" charset="0"/>
                          <a:cs typeface="Arial" panose="020B0604020202020204" pitchFamily="34" charset="0"/>
                        </a:rPr>
                        <a:t>Virtual Training</a:t>
                      </a:r>
                    </a:p>
                  </a:txBody>
                  <a:tcP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912507"/>
                  </a:ext>
                </a:extLst>
              </a:tr>
              <a:tr h="486833">
                <a:tc>
                  <a:txBody>
                    <a:bodyPr/>
                    <a:lstStyle/>
                    <a:p>
                      <a:pPr algn="ctr"/>
                      <a:r>
                        <a:rPr lang="en-US" sz="1200" dirty="0">
                          <a:solidFill>
                            <a:srgbClr val="205394"/>
                          </a:solidFill>
                          <a:latin typeface="Book Antiqua" panose="02040602050305030304" pitchFamily="18" charset="0"/>
                          <a:cs typeface="Arial" panose="020B0604020202020204" pitchFamily="34" charset="0"/>
                        </a:rPr>
                        <a:t>Easier to build meaningful connections and provide personalized instruction during training time</a:t>
                      </a:r>
                    </a:p>
                  </a:txBody>
                  <a:tcP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lumMod val="75000"/>
                            </a:schemeClr>
                          </a:solidFill>
                          <a:latin typeface="Book Antiqua" panose="02040602050305030304" pitchFamily="18" charset="0"/>
                          <a:cs typeface="Arial" panose="020B0604020202020204" pitchFamily="34" charset="0"/>
                        </a:rPr>
                        <a:t>More people able to attend because no physical meeting space or travel is required</a:t>
                      </a:r>
                    </a:p>
                  </a:txBody>
                  <a:tcP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7280904"/>
                  </a:ext>
                </a:extLst>
              </a:tr>
              <a:tr h="486833">
                <a:tc>
                  <a:txBody>
                    <a:bodyPr/>
                    <a:lstStyle/>
                    <a:p>
                      <a:pPr algn="ctr"/>
                      <a:r>
                        <a:rPr lang="en-US" sz="1200" dirty="0">
                          <a:solidFill>
                            <a:srgbClr val="205394"/>
                          </a:solidFill>
                          <a:latin typeface="Book Antiqua" panose="02040602050305030304" pitchFamily="18" charset="0"/>
                          <a:cs typeface="Arial" panose="020B0604020202020204" pitchFamily="34" charset="0"/>
                        </a:rPr>
                        <a:t>Easily delivered by a single trainer with traditional facilitation skills</a:t>
                      </a:r>
                    </a:p>
                  </a:txBody>
                  <a:tcP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lumMod val="75000"/>
                            </a:schemeClr>
                          </a:solidFill>
                          <a:latin typeface="Book Antiqua" panose="02040602050305030304" pitchFamily="18" charset="0"/>
                          <a:cs typeface="Arial" panose="020B0604020202020204" pitchFamily="34" charset="0"/>
                        </a:rPr>
                        <a:t>Breakout sessions offer privacy for partners and group work </a:t>
                      </a:r>
                    </a:p>
                  </a:txBody>
                  <a:tcP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8202271"/>
                  </a:ext>
                </a:extLst>
              </a:tr>
              <a:tr h="486833">
                <a:tc>
                  <a:txBody>
                    <a:bodyPr/>
                    <a:lstStyle/>
                    <a:p>
                      <a:pPr algn="ctr"/>
                      <a:r>
                        <a:rPr lang="en-US" sz="1200" dirty="0">
                          <a:solidFill>
                            <a:srgbClr val="205394"/>
                          </a:solidFill>
                          <a:latin typeface="Book Antiqua" panose="02040602050305030304" pitchFamily="18" charset="0"/>
                          <a:cs typeface="Arial" panose="020B0604020202020204" pitchFamily="34" charset="0"/>
                        </a:rPr>
                        <a:t>Activities and attendance generally require use of paper materials</a:t>
                      </a:r>
                    </a:p>
                  </a:txBody>
                  <a:tcP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lumMod val="75000"/>
                            </a:schemeClr>
                          </a:solidFill>
                          <a:latin typeface="Book Antiqua" panose="02040602050305030304" pitchFamily="18" charset="0"/>
                          <a:cs typeface="Arial" panose="020B0604020202020204" pitchFamily="34" charset="0"/>
                        </a:rPr>
                        <a:t>Activities require use of various technology and online resources</a:t>
                      </a:r>
                    </a:p>
                  </a:txBody>
                  <a:tcP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4224017"/>
                  </a:ext>
                </a:extLst>
              </a:tr>
            </a:tbl>
          </a:graphicData>
        </a:graphic>
      </p:graphicFrame>
      <p:sp>
        <p:nvSpPr>
          <p:cNvPr id="3" name="Date Placeholder 2">
            <a:extLst>
              <a:ext uri="{FF2B5EF4-FFF2-40B4-BE49-F238E27FC236}">
                <a16:creationId xmlns:a16="http://schemas.microsoft.com/office/drawing/2014/main" id="{56D7E869-869C-4643-A1C8-0092F3EBC69C}"/>
              </a:ext>
            </a:extLst>
          </p:cNvPr>
          <p:cNvSpPr>
            <a:spLocks noGrp="1"/>
          </p:cNvSpPr>
          <p:nvPr>
            <p:ph type="dt" sz="half" idx="10"/>
          </p:nvPr>
        </p:nvSpPr>
        <p:spPr/>
        <p:txBody>
          <a:bodyPr/>
          <a:lstStyle/>
          <a:p>
            <a:fld id="{2A84A855-533E-4276-B282-482D9DBF7420}" type="datetime1">
              <a:rPr lang="en-US" smtClean="0">
                <a:latin typeface="Arial" panose="020B0604020202020204" pitchFamily="34" charset="0"/>
                <a:cs typeface="Arial" panose="020B0604020202020204" pitchFamily="34" charset="0"/>
              </a:rPr>
              <a:t>4/17/2023</a:t>
            </a:fld>
            <a:endParaRPr lang="en-US" dirty="0">
              <a:latin typeface="Arial" panose="020B0604020202020204" pitchFamily="34" charset="0"/>
              <a:cs typeface="Arial" panose="020B0604020202020204" pitchFamily="34" charset="0"/>
            </a:endParaRPr>
          </a:p>
        </p:txBody>
      </p:sp>
      <p:sp>
        <p:nvSpPr>
          <p:cNvPr id="30" name="Footer Placeholder 29">
            <a:extLst>
              <a:ext uri="{FF2B5EF4-FFF2-40B4-BE49-F238E27FC236}">
                <a16:creationId xmlns:a16="http://schemas.microsoft.com/office/drawing/2014/main" id="{9C4AD85E-96E7-442D-96AE-981B25592586}"/>
              </a:ext>
            </a:extLst>
          </p:cNvPr>
          <p:cNvSpPr>
            <a:spLocks noGrp="1"/>
          </p:cNvSpPr>
          <p:nvPr>
            <p:ph type="ftr" sz="quarter" idx="11"/>
          </p:nvPr>
        </p:nvSpPr>
        <p:spPr/>
        <p:txBody>
          <a:bodyPr/>
          <a:lstStyle/>
          <a:p>
            <a:r>
              <a:rPr lang="en-US"/>
              <a:t>TLCPCP</a:t>
            </a:r>
          </a:p>
        </p:txBody>
      </p:sp>
      <p:sp>
        <p:nvSpPr>
          <p:cNvPr id="29" name="Slide Number Placeholder 28">
            <a:extLst>
              <a:ext uri="{FF2B5EF4-FFF2-40B4-BE49-F238E27FC236}">
                <a16:creationId xmlns:a16="http://schemas.microsoft.com/office/drawing/2014/main" id="{722693FF-C743-4603-93D8-7C9FCD8714FF}"/>
              </a:ext>
            </a:extLst>
          </p:cNvPr>
          <p:cNvSpPr>
            <a:spLocks noGrp="1"/>
          </p:cNvSpPr>
          <p:nvPr>
            <p:ph type="sldNum" sz="quarter" idx="12"/>
          </p:nvPr>
        </p:nvSpPr>
        <p:spPr/>
        <p:txBody>
          <a:bodyPr/>
          <a:lstStyle/>
          <a:p>
            <a:fld id="{1CB229C6-E506-40ED-B870-0351F69C23CD}" type="slidenum">
              <a:rPr lang="en-US" smtClean="0">
                <a:latin typeface="Arial" panose="020B0604020202020204" pitchFamily="34" charset="0"/>
                <a:cs typeface="Arial" panose="020B0604020202020204" pitchFamily="34" charset="0"/>
              </a:rPr>
              <a:t>7</a:t>
            </a:fld>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7865E3D-F7C9-48BA-AB5D-8D54300C6D19}"/>
              </a:ext>
              <a:ext uri="{C183D7F6-B498-43B3-948B-1728B52AA6E4}">
                <adec:decorative xmlns:adec="http://schemas.microsoft.com/office/drawing/2017/decorative" val="1"/>
              </a:ext>
            </a:extLst>
          </p:cNvPr>
          <p:cNvSpPr/>
          <p:nvPr/>
        </p:nvSpPr>
        <p:spPr>
          <a:xfrm>
            <a:off x="249857" y="5104270"/>
            <a:ext cx="6358282" cy="86746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5326992-F3B4-4CA2-B2E6-69570887D131}"/>
              </a:ext>
            </a:extLst>
          </p:cNvPr>
          <p:cNvSpPr txBox="1"/>
          <p:nvPr/>
        </p:nvSpPr>
        <p:spPr>
          <a:xfrm>
            <a:off x="471488" y="5214837"/>
            <a:ext cx="5824604" cy="646331"/>
          </a:xfrm>
          <a:prstGeom prst="rect">
            <a:avLst/>
          </a:prstGeom>
          <a:noFill/>
        </p:spPr>
        <p:txBody>
          <a:bodyPr wrap="square">
            <a:spAutoFit/>
          </a:bodyPr>
          <a:lstStyle/>
          <a:p>
            <a:pPr marL="0" marR="0" algn="just">
              <a:spcBef>
                <a:spcPts val="0"/>
              </a:spcBef>
              <a:spcAft>
                <a:spcPts val="0"/>
              </a:spcAft>
            </a:pPr>
            <a:r>
              <a:rPr lang="en-US" sz="1200" b="1" dirty="0">
                <a:solidFill>
                  <a:schemeClr val="accent1">
                    <a:lumMod val="50000"/>
                  </a:schemeClr>
                </a:solidFill>
                <a:effectLst/>
                <a:latin typeface="Book Antiqua" panose="02040602050305030304" pitchFamily="18" charset="0"/>
                <a:ea typeface="Calibri" panose="020F0502020204030204" pitchFamily="34" charset="0"/>
                <a:cs typeface="Arial" panose="020B0604020202020204" pitchFamily="34" charset="0"/>
              </a:rPr>
              <a:t>The next section lists </a:t>
            </a:r>
            <a:r>
              <a:rPr lang="en-US" sz="1200" b="1" dirty="0">
                <a:solidFill>
                  <a:schemeClr val="accent1">
                    <a:lumMod val="50000"/>
                  </a:schemeClr>
                </a:solidFill>
                <a:latin typeface="Book Antiqua" panose="02040602050305030304" pitchFamily="18" charset="0"/>
                <a:ea typeface="Calibri" panose="020F0502020204030204" pitchFamily="34" charset="0"/>
                <a:cs typeface="Arial" panose="020B0604020202020204" pitchFamily="34" charset="0"/>
              </a:rPr>
              <a:t>features</a:t>
            </a:r>
            <a:r>
              <a:rPr lang="en-US" sz="1200" b="1" dirty="0">
                <a:solidFill>
                  <a:schemeClr val="accent1">
                    <a:lumMod val="50000"/>
                  </a:schemeClr>
                </a:solidFill>
                <a:effectLst/>
                <a:latin typeface="Book Antiqua" panose="02040602050305030304" pitchFamily="18" charset="0"/>
                <a:ea typeface="Calibri" panose="020F0502020204030204" pitchFamily="34" charset="0"/>
                <a:cs typeface="Arial" panose="020B0604020202020204" pitchFamily="34" charset="0"/>
              </a:rPr>
              <a:t> to </a:t>
            </a:r>
            <a:r>
              <a:rPr lang="en-US" sz="1200" b="1" dirty="0">
                <a:solidFill>
                  <a:schemeClr val="accent1">
                    <a:lumMod val="50000"/>
                  </a:schemeClr>
                </a:solidFill>
                <a:latin typeface="Book Antiqua" panose="02040602050305030304" pitchFamily="18" charset="0"/>
                <a:ea typeface="Calibri" panose="020F0502020204030204" pitchFamily="34" charset="0"/>
                <a:cs typeface="Arial" panose="020B0604020202020204" pitchFamily="34" charset="0"/>
              </a:rPr>
              <a:t>con</a:t>
            </a:r>
            <a:r>
              <a:rPr lang="en-US" sz="1200" b="1" dirty="0">
                <a:solidFill>
                  <a:schemeClr val="accent1">
                    <a:lumMod val="50000"/>
                  </a:schemeClr>
                </a:solidFill>
                <a:effectLst/>
                <a:latin typeface="Book Antiqua" panose="02040602050305030304" pitchFamily="18" charset="0"/>
                <a:ea typeface="Calibri" panose="020F0502020204030204" pitchFamily="34" charset="0"/>
                <a:cs typeface="Arial" panose="020B0604020202020204" pitchFamily="34" charset="0"/>
              </a:rPr>
              <a:t>sider when deciding what platform to use. You can consider the demands on the trainer</a:t>
            </a:r>
            <a:r>
              <a:rPr lang="en-US" sz="1200" b="1" dirty="0">
                <a:solidFill>
                  <a:schemeClr val="accent1">
                    <a:lumMod val="50000"/>
                  </a:schemeClr>
                </a:solidFill>
                <a:latin typeface="Book Antiqua" panose="02040602050305030304" pitchFamily="18" charset="0"/>
                <a:ea typeface="Calibri" panose="020F0502020204030204" pitchFamily="34" charset="0"/>
                <a:cs typeface="Arial" panose="020B0604020202020204" pitchFamily="34" charset="0"/>
              </a:rPr>
              <a:t>, t</a:t>
            </a:r>
            <a:r>
              <a:rPr lang="en-US" sz="1200" b="1" dirty="0">
                <a:solidFill>
                  <a:schemeClr val="accent1">
                    <a:lumMod val="50000"/>
                  </a:schemeClr>
                </a:solidFill>
                <a:effectLst/>
                <a:latin typeface="Book Antiqua" panose="02040602050305030304" pitchFamily="18" charset="0"/>
                <a:ea typeface="Calibri" panose="020F0502020204030204" pitchFamily="34" charset="0"/>
                <a:cs typeface="Arial" panose="020B0604020202020204" pitchFamily="34" charset="0"/>
              </a:rPr>
              <a:t>he class structure, and the materials in your decision</a:t>
            </a:r>
            <a:r>
              <a:rPr lang="en-US" sz="1200" b="1" dirty="0">
                <a:solidFill>
                  <a:schemeClr val="accent1">
                    <a:lumMod val="50000"/>
                  </a:schemeClr>
                </a:solidFill>
                <a:latin typeface="Book Antiqua" panose="02040602050305030304" pitchFamily="18" charset="0"/>
                <a:ea typeface="Calibri" panose="020F0502020204030204" pitchFamily="34" charset="0"/>
                <a:cs typeface="Arial" panose="020B0604020202020204" pitchFamily="34" charset="0"/>
              </a:rPr>
              <a:t>. Below you have the top 3 strengths of each platform:</a:t>
            </a:r>
            <a:endParaRPr lang="en-US" sz="1200" b="1" dirty="0">
              <a:solidFill>
                <a:schemeClr val="accent1">
                  <a:lumMod val="50000"/>
                </a:schemeClr>
              </a:solidFill>
              <a:effectLst/>
              <a:latin typeface="Book Antiqua" panose="0204060205030503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57689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7253D6-270B-8EAC-86F5-E6C5F59319DA}"/>
              </a:ext>
            </a:extLst>
          </p:cNvPr>
          <p:cNvPicPr>
            <a:picLocks noChangeAspect="1"/>
          </p:cNvPicPr>
          <p:nvPr/>
        </p:nvPicPr>
        <p:blipFill>
          <a:blip r:embed="rId2"/>
          <a:stretch>
            <a:fillRect/>
          </a:stretch>
        </p:blipFill>
        <p:spPr>
          <a:xfrm>
            <a:off x="0" y="0"/>
            <a:ext cx="6857999" cy="9144000"/>
          </a:xfrm>
          <a:prstGeom prst="rect">
            <a:avLst/>
          </a:prstGeom>
        </p:spPr>
      </p:pic>
      <p:sp>
        <p:nvSpPr>
          <p:cNvPr id="12" name="Rectangle 11">
            <a:extLst>
              <a:ext uri="{FF2B5EF4-FFF2-40B4-BE49-F238E27FC236}">
                <a16:creationId xmlns:a16="http://schemas.microsoft.com/office/drawing/2014/main" id="{7A848448-E8FC-46AC-856C-5552F10E814B}"/>
              </a:ext>
              <a:ext uri="{C183D7F6-B498-43B3-948B-1728B52AA6E4}">
                <adec:decorative xmlns:adec="http://schemas.microsoft.com/office/drawing/2017/decorative" val="1"/>
              </a:ext>
            </a:extLst>
          </p:cNvPr>
          <p:cNvSpPr/>
          <p:nvPr/>
        </p:nvSpPr>
        <p:spPr>
          <a:xfrm>
            <a:off x="132523" y="119270"/>
            <a:ext cx="6599582" cy="890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10" name="Title 1">
            <a:extLst>
              <a:ext uri="{FF2B5EF4-FFF2-40B4-BE49-F238E27FC236}">
                <a16:creationId xmlns:a16="http://schemas.microsoft.com/office/drawing/2014/main" id="{B3FDA828-AD39-4F03-8546-C4E50AF103F9}"/>
              </a:ext>
            </a:extLst>
          </p:cNvPr>
          <p:cNvSpPr txBox="1">
            <a:spLocks noGrp="1"/>
          </p:cNvSpPr>
          <p:nvPr>
            <p:ph type="title" idx="4294967295"/>
          </p:nvPr>
        </p:nvSpPr>
        <p:spPr>
          <a:xfrm>
            <a:off x="132523" y="198139"/>
            <a:ext cx="6592953" cy="8257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205394"/>
                </a:solidFill>
                <a:effectLst/>
                <a:uLnTx/>
                <a:uFillTx/>
                <a:latin typeface="Book Antiqua" panose="02040602050305030304" pitchFamily="18" charset="0"/>
              </a:rPr>
              <a:t>Features of In-Person </a:t>
            </a:r>
            <a:r>
              <a:rPr lang="en-US" sz="2600" b="1" dirty="0">
                <a:solidFill>
                  <a:srgbClr val="205394"/>
                </a:solidFill>
                <a:latin typeface="Book Antiqua" panose="02040602050305030304" pitchFamily="18" charset="0"/>
              </a:rPr>
              <a:t>&amp;</a:t>
            </a:r>
            <a:r>
              <a:rPr kumimoji="0" lang="en-US" sz="2600" b="1" i="0" u="none" strike="noStrike" kern="1200" cap="none" spc="0" normalizeH="0" baseline="0" noProof="0" dirty="0">
                <a:ln>
                  <a:noFill/>
                </a:ln>
                <a:solidFill>
                  <a:srgbClr val="205394"/>
                </a:solidFill>
                <a:effectLst/>
                <a:uLnTx/>
                <a:uFillTx/>
                <a:latin typeface="Book Antiqua" panose="02040602050305030304" pitchFamily="18" charset="0"/>
              </a:rPr>
              <a:t> Virtual Training</a:t>
            </a:r>
          </a:p>
        </p:txBody>
      </p:sp>
      <p:graphicFrame>
        <p:nvGraphicFramePr>
          <p:cNvPr id="3" name="Table 2" descr="In-Person vs. Virtual Training">
            <a:extLst>
              <a:ext uri="{FF2B5EF4-FFF2-40B4-BE49-F238E27FC236}">
                <a16:creationId xmlns:a16="http://schemas.microsoft.com/office/drawing/2014/main" id="{4AD603C8-CA17-49AD-A20B-B67B41CBF775}"/>
              </a:ext>
            </a:extLst>
          </p:cNvPr>
          <p:cNvGraphicFramePr>
            <a:graphicFrameLocks noGrp="1"/>
          </p:cNvGraphicFramePr>
          <p:nvPr>
            <p:extLst>
              <p:ext uri="{D42A27DB-BD31-4B8C-83A1-F6EECF244321}">
                <p14:modId xmlns:p14="http://schemas.microsoft.com/office/powerpoint/2010/main" val="4039333446"/>
              </p:ext>
            </p:extLst>
          </p:nvPr>
        </p:nvGraphicFramePr>
        <p:xfrm>
          <a:off x="379032" y="949366"/>
          <a:ext cx="6080736" cy="7611455"/>
        </p:xfrm>
        <a:graphic>
          <a:graphicData uri="http://schemas.openxmlformats.org/drawingml/2006/table">
            <a:tbl>
              <a:tblPr firstRow="1"/>
              <a:tblGrid>
                <a:gridCol w="3040368">
                  <a:extLst>
                    <a:ext uri="{9D8B030D-6E8A-4147-A177-3AD203B41FA5}">
                      <a16:colId xmlns:a16="http://schemas.microsoft.com/office/drawing/2014/main" val="3527601003"/>
                    </a:ext>
                  </a:extLst>
                </a:gridCol>
                <a:gridCol w="3040368">
                  <a:extLst>
                    <a:ext uri="{9D8B030D-6E8A-4147-A177-3AD203B41FA5}">
                      <a16:colId xmlns:a16="http://schemas.microsoft.com/office/drawing/2014/main" val="339309507"/>
                    </a:ext>
                  </a:extLst>
                </a:gridCol>
              </a:tblGrid>
              <a:tr h="157761">
                <a:tc>
                  <a:txBody>
                    <a:bodyPr/>
                    <a:lstStyle/>
                    <a:p>
                      <a:pPr algn="ctr" fontAlgn="ctr"/>
                      <a:r>
                        <a:rPr lang="en-US" sz="1400" b="1" i="0" u="none" strike="noStrike" dirty="0">
                          <a:solidFill>
                            <a:srgbClr val="205394"/>
                          </a:solidFill>
                          <a:effectLst/>
                          <a:latin typeface="Book Antiqua" panose="02040602050305030304" pitchFamily="18" charset="0"/>
                          <a:ea typeface="Arial" panose="020B0604020202020204" pitchFamily="34" charset="0"/>
                          <a:cs typeface="Arial" panose="020B0604020202020204" pitchFamily="34" charset="0"/>
                        </a:rPr>
                        <a:t>In-Person Training</a:t>
                      </a:r>
                      <a:endParaRPr lang="en-US" sz="1400" b="1" i="0" u="none" strike="noStrike" dirty="0">
                        <a:solidFill>
                          <a:srgbClr val="205394"/>
                        </a:solidFill>
                        <a:effectLst/>
                        <a:latin typeface="Book Antiqua" panose="02040602050305030304" pitchFamily="18" charset="0"/>
                        <a:cs typeface="Arial" panose="020B0604020202020204" pitchFamily="34" charset="0"/>
                      </a:endParaRPr>
                    </a:p>
                  </a:txBody>
                  <a:tcPr marL="4314" marR="4314" marT="35950" marB="3595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Virtual Training</a:t>
                      </a:r>
                      <a:endParaRPr lang="en-US" sz="1400" b="1"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4314" marR="4314" marT="35950" marB="3595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6774379"/>
                  </a:ext>
                </a:extLst>
              </a:tr>
              <a:tr h="266915">
                <a:tc gridSpan="2">
                  <a:txBody>
                    <a:bodyPr/>
                    <a:lstStyle/>
                    <a:p>
                      <a:pPr algn="ctr" fontAlgn="ctr"/>
                      <a:r>
                        <a:rPr lang="en-US" sz="1100" b="1" i="0" u="none" strike="noStrike"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Demands on Trainer</a:t>
                      </a:r>
                      <a:endParaRPr lang="en-US" sz="1100" b="1" i="0" u="none" strike="noStrike" dirty="0">
                        <a:solidFill>
                          <a:srgbClr val="000000"/>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538022112"/>
                  </a:ext>
                </a:extLst>
              </a:tr>
              <a:tr h="215699">
                <a:tc>
                  <a:txBody>
                    <a:bodyPr/>
                    <a:lstStyle/>
                    <a:p>
                      <a:pPr algn="ctr" fontAlgn="ctr"/>
                      <a:r>
                        <a:rPr lang="en-US" sz="1050" b="0" i="0" u="none" strike="noStrike" dirty="0">
                          <a:solidFill>
                            <a:srgbClr val="205394"/>
                          </a:solidFill>
                          <a:effectLst/>
                          <a:latin typeface="Book Antiqua" panose="02040602050305030304" pitchFamily="18" charset="0"/>
                          <a:ea typeface="Arial" panose="020B0604020202020204" pitchFamily="34" charset="0"/>
                          <a:cs typeface="Arial" panose="020B0604020202020204" pitchFamily="34" charset="0"/>
                        </a:rPr>
                        <a:t>Can connect with participants directly and easily</a:t>
                      </a:r>
                      <a:endParaRPr lang="en-US" sz="1050" b="0" i="0" u="none" strike="noStrike" dirty="0">
                        <a:solidFill>
                          <a:srgbClr val="205394"/>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fontAlgn="ctr"/>
                      <a:r>
                        <a:rPr lang="en-US" sz="1050" b="0" i="0" u="none" strike="noStrike"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Can be difficult to connect with participants in a meaningful way; need to develop unique strategies to build connection</a:t>
                      </a:r>
                      <a:endParaRPr lang="en-US" sz="105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39099855"/>
                  </a:ext>
                </a:extLst>
              </a:tr>
              <a:tr h="215699">
                <a:tc>
                  <a:txBody>
                    <a:bodyPr/>
                    <a:lstStyle/>
                    <a:p>
                      <a:pPr algn="ctr" fontAlgn="ctr"/>
                      <a:r>
                        <a:rPr lang="en-US" sz="1050" b="0" i="0" u="none" strike="noStrike" dirty="0">
                          <a:solidFill>
                            <a:srgbClr val="205394"/>
                          </a:solidFill>
                          <a:effectLst/>
                          <a:latin typeface="Book Antiqua" panose="02040602050305030304" pitchFamily="18" charset="0"/>
                          <a:ea typeface="Arial" panose="020B0604020202020204" pitchFamily="34" charset="0"/>
                          <a:cs typeface="Arial" panose="020B0604020202020204" pitchFamily="34" charset="0"/>
                        </a:rPr>
                        <a:t>Easier to notice when participants are struggling; easier to provide individual support</a:t>
                      </a:r>
                      <a:endParaRPr lang="en-US" sz="1050" b="0" i="0" u="none" strike="noStrike" dirty="0">
                        <a:solidFill>
                          <a:srgbClr val="205394"/>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w="12700" cap="flat" cmpd="sng" algn="ctr">
                      <a:noFill/>
                      <a:prstDash val="solid"/>
                      <a:round/>
                      <a:headEnd type="none" w="med" len="med"/>
                      <a:tailEnd type="none" w="med" len="med"/>
                    </a:lnT>
                    <a:lnB>
                      <a:noFill/>
                    </a:lnB>
                    <a:solidFill>
                      <a:schemeClr val="bg1"/>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050" b="0" i="0" u="none" strike="noStrike"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Can be challenging to determine if participants are struggling; need to develop unique strategies to check for understanding</a:t>
                      </a:r>
                      <a:endParaRPr lang="en-US" sz="105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w="12700"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3411288635"/>
                  </a:ext>
                </a:extLst>
              </a:tr>
              <a:tr h="215699">
                <a:tc>
                  <a:txBody>
                    <a:bodyPr/>
                    <a:lstStyle/>
                    <a:p>
                      <a:pPr algn="ctr" fontAlgn="ctr"/>
                      <a:r>
                        <a:rPr lang="en-US" sz="1050" b="0" i="0" u="none" strike="noStrike" dirty="0">
                          <a:solidFill>
                            <a:srgbClr val="205394"/>
                          </a:solidFill>
                          <a:effectLst/>
                          <a:latin typeface="Book Antiqua" panose="02040602050305030304" pitchFamily="18" charset="0"/>
                          <a:ea typeface="Arial" panose="020B0604020202020204" pitchFamily="34" charset="0"/>
                          <a:cs typeface="Arial" panose="020B0604020202020204" pitchFamily="34" charset="0"/>
                        </a:rPr>
                        <a:t>Group management skills are required: group focus, time management, etc.</a:t>
                      </a:r>
                      <a:endParaRPr lang="en-US" sz="1050" b="0" i="0" u="none" strike="noStrike" dirty="0">
                        <a:solidFill>
                          <a:srgbClr val="205394"/>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a:noFill/>
                    </a:lnB>
                    <a:solidFill>
                      <a:schemeClr val="accent6">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050" b="0" i="0" u="none" strike="noStrike"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Requires visiting breakout rooms to see how partner and group work is going to ensure people are discussing the task and understanding concepts</a:t>
                      </a:r>
                      <a:endParaRPr lang="en-US" sz="105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113971554"/>
                  </a:ext>
                </a:extLst>
              </a:tr>
              <a:tr h="401201">
                <a:tc>
                  <a:txBody>
                    <a:bodyPr/>
                    <a:lstStyle/>
                    <a:p>
                      <a:pPr algn="ctr" fontAlgn="ctr"/>
                      <a:r>
                        <a:rPr lang="en-US" sz="1050" b="0" i="0" u="none" strike="noStrike" dirty="0">
                          <a:solidFill>
                            <a:srgbClr val="205394"/>
                          </a:solidFill>
                          <a:effectLst/>
                          <a:latin typeface="Book Antiqua" panose="02040602050305030304" pitchFamily="18" charset="0"/>
                          <a:ea typeface="Arial" panose="020B0604020202020204" pitchFamily="34" charset="0"/>
                          <a:cs typeface="Arial" panose="020B0604020202020204" pitchFamily="34" charset="0"/>
                        </a:rPr>
                        <a:t>More easily delivered by a single experienced trainer when class size is limited to fewer than 30 participants</a:t>
                      </a:r>
                      <a:endParaRPr lang="en-US" sz="1050" b="0" i="0" u="none" strike="noStrike" dirty="0">
                        <a:solidFill>
                          <a:srgbClr val="205394"/>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a:noFill/>
                    </a:lnB>
                    <a:solidFill>
                      <a:schemeClr val="bg1"/>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050" b="0" i="0" u="none" strike="noStrike"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Recommended to have 2 Trainers to address technology demands and troubleshooting for trainer and attendees</a:t>
                      </a:r>
                      <a:endParaRPr lang="en-US" sz="105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a:noFill/>
                    </a:lnB>
                    <a:solidFill>
                      <a:schemeClr val="bg1"/>
                    </a:solidFill>
                  </a:tcPr>
                </a:tc>
                <a:extLst>
                  <a:ext uri="{0D108BD9-81ED-4DB2-BD59-A6C34878D82A}">
                    <a16:rowId xmlns:a16="http://schemas.microsoft.com/office/drawing/2014/main" val="3902167094"/>
                  </a:ext>
                </a:extLst>
              </a:tr>
              <a:tr h="521992">
                <a:tc>
                  <a:txBody>
                    <a:bodyPr/>
                    <a:lstStyle/>
                    <a:p>
                      <a:pPr algn="ctr" fontAlgn="ctr"/>
                      <a:r>
                        <a:rPr lang="en-US" sz="1050" b="0" i="0" u="none" strike="noStrike" dirty="0">
                          <a:solidFill>
                            <a:srgbClr val="205394"/>
                          </a:solidFill>
                          <a:effectLst/>
                          <a:latin typeface="Book Antiqua" panose="02040602050305030304" pitchFamily="18" charset="0"/>
                          <a:ea typeface="Arial" panose="020B0604020202020204" pitchFamily="34" charset="0"/>
                          <a:cs typeface="Arial" panose="020B0604020202020204" pitchFamily="34" charset="0"/>
                        </a:rPr>
                        <a:t>Power Point  skills and knowledge about computers, projection, and sound devices</a:t>
                      </a:r>
                      <a:endParaRPr lang="en-US" sz="1050" b="0" i="0" u="none" strike="noStrike" dirty="0">
                        <a:solidFill>
                          <a:srgbClr val="205394"/>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a:noFill/>
                    </a:lnB>
                    <a:solidFill>
                      <a:schemeClr val="accent6">
                        <a:lumMod val="20000"/>
                        <a:lumOff val="80000"/>
                      </a:schemeClr>
                    </a:solidFill>
                  </a:tcPr>
                </a:tc>
                <a:tc>
                  <a:txBody>
                    <a:bodyPr/>
                    <a:lstStyle/>
                    <a:p>
                      <a:pPr algn="ctr" fontAlgn="ctr"/>
                      <a:r>
                        <a:rPr lang="en-US" sz="1050" b="0" i="0" u="none" strike="noStrike"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Requires technology skills including knowledge of computer applications and troubleshooting; ability to multi-task for chat, webcam monitoring, multiple screens, creating breakout rooms, multiple application use, etc.</a:t>
                      </a:r>
                      <a:endParaRPr lang="en-US" sz="105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737341164"/>
                  </a:ext>
                </a:extLst>
              </a:tr>
              <a:tr h="332177">
                <a:tc>
                  <a:txBody>
                    <a:bodyPr/>
                    <a:lstStyle/>
                    <a:p>
                      <a:pPr algn="ctr" fontAlgn="ctr"/>
                      <a:r>
                        <a:rPr lang="en-US" sz="1050" b="0" i="0" u="none" strike="noStrike" dirty="0">
                          <a:solidFill>
                            <a:srgbClr val="205394"/>
                          </a:solidFill>
                          <a:effectLst/>
                          <a:latin typeface="Book Antiqua" panose="02040602050305030304" pitchFamily="18" charset="0"/>
                          <a:ea typeface="Arial" panose="020B0604020202020204" pitchFamily="34" charset="0"/>
                          <a:cs typeface="Arial" panose="020B0604020202020204" pitchFamily="34" charset="0"/>
                        </a:rPr>
                        <a:t>Use paper to document and verify attendance; use various paper materials to organize curriculum</a:t>
                      </a:r>
                      <a:endParaRPr lang="en-US" sz="1050" b="0" i="0" u="none" strike="noStrike" dirty="0">
                        <a:solidFill>
                          <a:srgbClr val="205394"/>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0" i="0" u="none" strike="noStrike" dirty="0">
                          <a:solidFill>
                            <a:schemeClr val="accent2">
                              <a:lumMod val="75000"/>
                            </a:schemeClr>
                          </a:solidFill>
                          <a:effectLst/>
                          <a:latin typeface="Book Antiqua" panose="02040602050305030304" pitchFamily="18" charset="0"/>
                          <a:cs typeface="Arial" panose="020B0604020202020204" pitchFamily="34" charset="0"/>
                        </a:rPr>
                        <a:t>Can take attendance based on names on the screen; limited or no use of paper throughout</a:t>
                      </a:r>
                    </a:p>
                  </a:txBody>
                  <a:tcPr marL="4314" marR="4314" marT="4314"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0205569"/>
                  </a:ext>
                </a:extLst>
              </a:tr>
              <a:tr h="214542">
                <a:tc gridSpan="2">
                  <a:txBody>
                    <a:bodyPr/>
                    <a:lstStyle/>
                    <a:p>
                      <a:pPr algn="ctr" fontAlgn="ctr"/>
                      <a:r>
                        <a:rPr lang="en-US" sz="1100" b="1" i="0" u="none" strike="noStrike" dirty="0">
                          <a:solidFill>
                            <a:schemeClr val="tx1"/>
                          </a:solidFill>
                          <a:effectLst/>
                          <a:latin typeface="Book Antiqua" panose="02040602050305030304" pitchFamily="18" charset="0"/>
                          <a:ea typeface="Arial" panose="020B0604020202020204" pitchFamily="34" charset="0"/>
                          <a:cs typeface="Arial" panose="020B0604020202020204" pitchFamily="34" charset="0"/>
                        </a:rPr>
                        <a:t>Class Structure</a:t>
                      </a:r>
                      <a:endParaRPr lang="en-US" sz="1100" b="1" i="0" u="none" strike="noStrike" dirty="0">
                        <a:solidFill>
                          <a:schemeClr val="tx1"/>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212686779"/>
                  </a:ext>
                </a:extLst>
              </a:tr>
              <a:tr h="215699">
                <a:tc>
                  <a:txBody>
                    <a:bodyPr/>
                    <a:lstStyle/>
                    <a:p>
                      <a:pPr algn="ctr" fontAlgn="ctr"/>
                      <a:r>
                        <a:rPr lang="en-US" sz="1050" b="0" i="0" u="none" strike="noStrike" dirty="0">
                          <a:solidFill>
                            <a:srgbClr val="205394"/>
                          </a:solidFill>
                          <a:effectLst/>
                          <a:latin typeface="Book Antiqua" panose="02040602050305030304" pitchFamily="18" charset="0"/>
                          <a:ea typeface="Arial" panose="020B0604020202020204" pitchFamily="34" charset="0"/>
                          <a:cs typeface="Arial" panose="020B0604020202020204" pitchFamily="34" charset="0"/>
                        </a:rPr>
                        <a:t>Physical space is required; travel to training site is required</a:t>
                      </a:r>
                      <a:endParaRPr lang="en-US" sz="1050" b="0" i="0" u="none" strike="noStrike" dirty="0">
                        <a:solidFill>
                          <a:srgbClr val="205394"/>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w="12700" cap="flat" cmpd="sng" algn="ctr">
                      <a:solidFill>
                        <a:schemeClr val="tx1"/>
                      </a:solidFill>
                      <a:prstDash val="solid"/>
                      <a:round/>
                      <a:headEnd type="none" w="med" len="med"/>
                      <a:tailEnd type="none" w="med" len="med"/>
                    </a:lnT>
                    <a:lnB>
                      <a:noFill/>
                    </a:lnB>
                    <a:solidFill>
                      <a:schemeClr val="accent6">
                        <a:lumMod val="20000"/>
                        <a:lumOff val="80000"/>
                      </a:schemeClr>
                    </a:solidFill>
                  </a:tcPr>
                </a:tc>
                <a:tc>
                  <a:txBody>
                    <a:bodyPr/>
                    <a:lstStyle/>
                    <a:p>
                      <a:pPr algn="ctr" fontAlgn="ctr"/>
                      <a:r>
                        <a:rPr lang="en-US" sz="1050" b="0" i="0" u="none" strike="noStrike"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More people able to attend because no physical meeting space or travel is required</a:t>
                      </a:r>
                    </a:p>
                  </a:txBody>
                  <a:tcPr marL="4314" marR="4314" marT="4314" marB="0" anchor="ctr">
                    <a:lnL>
                      <a:noFill/>
                    </a:lnL>
                    <a:lnR>
                      <a:noFill/>
                    </a:lnR>
                    <a:lnT w="12700" cap="flat" cmpd="sng" algn="ctr">
                      <a:solidFill>
                        <a:schemeClr val="tx1"/>
                      </a:solidFill>
                      <a:prstDash val="solid"/>
                      <a:round/>
                      <a:headEnd type="none" w="med" len="med"/>
                      <a:tailEnd type="none" w="med" len="med"/>
                    </a:lnT>
                    <a:lnB>
                      <a:noFill/>
                    </a:lnB>
                    <a:solidFill>
                      <a:schemeClr val="accent6">
                        <a:lumMod val="20000"/>
                        <a:lumOff val="80000"/>
                      </a:schemeClr>
                    </a:solidFill>
                  </a:tcPr>
                </a:tc>
                <a:extLst>
                  <a:ext uri="{0D108BD9-81ED-4DB2-BD59-A6C34878D82A}">
                    <a16:rowId xmlns:a16="http://schemas.microsoft.com/office/drawing/2014/main" val="2456307938"/>
                  </a:ext>
                </a:extLst>
              </a:tr>
              <a:tr h="215699">
                <a:tc>
                  <a:txBody>
                    <a:bodyPr/>
                    <a:lstStyle/>
                    <a:p>
                      <a:pPr algn="ctr" fontAlgn="ctr"/>
                      <a:r>
                        <a:rPr lang="en-US" sz="1050" b="0" i="0" u="none" strike="noStrike" dirty="0">
                          <a:solidFill>
                            <a:srgbClr val="205394"/>
                          </a:solidFill>
                          <a:effectLst/>
                          <a:latin typeface="Book Antiqua" panose="02040602050305030304" pitchFamily="18" charset="0"/>
                          <a:ea typeface="Arial" panose="020B0604020202020204" pitchFamily="34" charset="0"/>
                          <a:cs typeface="Arial" panose="020B0604020202020204" pitchFamily="34" charset="0"/>
                        </a:rPr>
                        <a:t>Possible to train up to 40 participants</a:t>
                      </a:r>
                      <a:endParaRPr lang="en-US" sz="1050" b="0" i="0" u="none" strike="noStrike" dirty="0">
                        <a:solidFill>
                          <a:srgbClr val="205394"/>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a:noFill/>
                    </a:lnB>
                    <a:solidFill>
                      <a:schemeClr val="bg1"/>
                    </a:solidFill>
                  </a:tcPr>
                </a:tc>
                <a:tc>
                  <a:txBody>
                    <a:bodyPr/>
                    <a:lstStyle/>
                    <a:p>
                      <a:pPr algn="ctr" fontAlgn="ctr"/>
                      <a:r>
                        <a:rPr lang="en-US" sz="1050" b="0" i="0" u="none" strike="noStrike"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Class size needs to be limited to approximately 20 attendees</a:t>
                      </a:r>
                      <a:endParaRPr lang="en-US" sz="105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a:noFill/>
                    </a:lnB>
                    <a:solidFill>
                      <a:schemeClr val="bg1"/>
                    </a:solidFill>
                  </a:tcPr>
                </a:tc>
                <a:extLst>
                  <a:ext uri="{0D108BD9-81ED-4DB2-BD59-A6C34878D82A}">
                    <a16:rowId xmlns:a16="http://schemas.microsoft.com/office/drawing/2014/main" val="3513148948"/>
                  </a:ext>
                </a:extLst>
              </a:tr>
              <a:tr h="314921">
                <a:tc>
                  <a:txBody>
                    <a:bodyPr/>
                    <a:lstStyle/>
                    <a:p>
                      <a:pPr algn="ctr" fontAlgn="ctr"/>
                      <a:r>
                        <a:rPr lang="en-US" sz="1050" b="0" i="0" u="none" strike="noStrike" dirty="0">
                          <a:solidFill>
                            <a:srgbClr val="205394"/>
                          </a:solidFill>
                          <a:effectLst/>
                          <a:latin typeface="Book Antiqua" panose="02040602050305030304" pitchFamily="18" charset="0"/>
                          <a:ea typeface="Arial" panose="020B0604020202020204" pitchFamily="34" charset="0"/>
                          <a:cs typeface="Arial" panose="020B0604020202020204" pitchFamily="34" charset="0"/>
                        </a:rPr>
                        <a:t>Well-tolerated in a two-day format</a:t>
                      </a:r>
                      <a:endParaRPr lang="en-US" sz="1050" b="0" i="0" u="none" strike="noStrike" dirty="0">
                        <a:solidFill>
                          <a:srgbClr val="205394"/>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a:noFill/>
                    </a:lnB>
                    <a:solidFill>
                      <a:schemeClr val="accent6">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050" b="0" i="0" u="none" strike="noStrike"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When delivered in modules, training is spread out over time. This gives attendees a chance to practice skills but increases the risk for losing participants between sessions.</a:t>
                      </a:r>
                      <a:endParaRPr lang="en-US" sz="105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764749905"/>
                  </a:ext>
                </a:extLst>
              </a:tr>
              <a:tr h="215699">
                <a:tc>
                  <a:txBody>
                    <a:bodyPr/>
                    <a:lstStyle/>
                    <a:p>
                      <a:pPr algn="ctr" fontAlgn="ctr"/>
                      <a:r>
                        <a:rPr lang="en-US" sz="1050" b="0" i="0" u="none" strike="noStrike" dirty="0">
                          <a:solidFill>
                            <a:srgbClr val="205394"/>
                          </a:solidFill>
                          <a:effectLst/>
                          <a:latin typeface="Book Antiqua" panose="02040602050305030304" pitchFamily="18" charset="0"/>
                          <a:ea typeface="Arial" panose="020B0604020202020204" pitchFamily="34" charset="0"/>
                          <a:cs typeface="Arial" panose="020B0604020202020204" pitchFamily="34" charset="0"/>
                        </a:rPr>
                        <a:t>Activities involve full-class participation</a:t>
                      </a:r>
                      <a:endParaRPr lang="en-US" sz="1050" b="0" i="0" u="none" strike="noStrike" dirty="0">
                        <a:solidFill>
                          <a:srgbClr val="205394"/>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a:noFill/>
                    </a:lnB>
                    <a:solidFill>
                      <a:schemeClr val="bg1"/>
                    </a:solidFill>
                  </a:tcPr>
                </a:tc>
                <a:tc>
                  <a:txBody>
                    <a:bodyPr/>
                    <a:lstStyle/>
                    <a:p>
                      <a:pPr algn="ctr" fontAlgn="ctr"/>
                      <a:r>
                        <a:rPr lang="en-US" sz="1050" b="0" i="0" u="none" strike="noStrike"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Difficult to engage entire class in one structured activity at the same time</a:t>
                      </a:r>
                      <a:endParaRPr lang="en-US" sz="105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a:noFill/>
                    </a:lnB>
                    <a:solidFill>
                      <a:schemeClr val="bg1"/>
                    </a:solidFill>
                  </a:tcPr>
                </a:tc>
                <a:extLst>
                  <a:ext uri="{0D108BD9-81ED-4DB2-BD59-A6C34878D82A}">
                    <a16:rowId xmlns:a16="http://schemas.microsoft.com/office/drawing/2014/main" val="3478009143"/>
                  </a:ext>
                </a:extLst>
              </a:tr>
              <a:tr h="215699">
                <a:tc>
                  <a:txBody>
                    <a:bodyPr/>
                    <a:lstStyle/>
                    <a:p>
                      <a:pPr algn="ctr" fontAlgn="ctr"/>
                      <a:r>
                        <a:rPr lang="en-US" sz="1050" b="0" i="0" u="none" strike="noStrike" dirty="0">
                          <a:solidFill>
                            <a:srgbClr val="205394"/>
                          </a:solidFill>
                          <a:effectLst/>
                          <a:latin typeface="Book Antiqua" panose="02040602050305030304" pitchFamily="18" charset="0"/>
                          <a:ea typeface="Arial" panose="020B0604020202020204" pitchFamily="34" charset="0"/>
                          <a:cs typeface="Arial" panose="020B0604020202020204" pitchFamily="34" charset="0"/>
                        </a:rPr>
                        <a:t>Partner work may be challenging with noise levels and little privacy</a:t>
                      </a:r>
                      <a:endParaRPr lang="en-US" sz="1050" b="0" i="0" u="none" strike="noStrike" dirty="0">
                        <a:solidFill>
                          <a:srgbClr val="205394"/>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050" b="0" i="0" u="none" strike="noStrike"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Breakout rooms provide privacy for partners; Requires extra time for attendees to enter/return from breakout rooms </a:t>
                      </a:r>
                      <a:endParaRPr lang="en-US" sz="105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68340266"/>
                  </a:ext>
                </a:extLst>
              </a:tr>
              <a:tr h="215699">
                <a:tc gridSpan="2">
                  <a:txBody>
                    <a:bodyPr/>
                    <a:lstStyle/>
                    <a:p>
                      <a:pPr algn="ctr" fontAlgn="ctr"/>
                      <a:r>
                        <a:rPr lang="en-US" sz="1100" b="1" i="0" u="none" strike="noStrike" dirty="0">
                          <a:solidFill>
                            <a:schemeClr val="tx1"/>
                          </a:solidFill>
                          <a:effectLst/>
                          <a:latin typeface="Book Antiqua" panose="02040602050305030304" pitchFamily="18" charset="0"/>
                          <a:ea typeface="Arial" panose="020B0604020202020204" pitchFamily="34" charset="0"/>
                          <a:cs typeface="Arial" panose="020B0604020202020204" pitchFamily="34" charset="0"/>
                        </a:rPr>
                        <a:t>Materials and Equipment</a:t>
                      </a:r>
                      <a:endParaRPr lang="en-US" sz="1100" b="1" i="0" u="none" strike="noStrike" dirty="0">
                        <a:solidFill>
                          <a:schemeClr val="tx1"/>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103727654"/>
                  </a:ext>
                </a:extLst>
              </a:tr>
              <a:tr h="558359">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050" b="0" i="0" u="none" strike="noStrike" dirty="0">
                          <a:solidFill>
                            <a:srgbClr val="205394"/>
                          </a:solidFill>
                          <a:effectLst/>
                          <a:latin typeface="Book Antiqua" panose="02040602050305030304" pitchFamily="18" charset="0"/>
                          <a:ea typeface="Arial" panose="020B0604020202020204" pitchFamily="34" charset="0"/>
                          <a:cs typeface="Arial" panose="020B0604020202020204" pitchFamily="34" charset="0"/>
                        </a:rPr>
                        <a:t>Computer, projection device with sound; presentation supplies, such as flip charts, stand, markers, etc.</a:t>
                      </a:r>
                      <a:endParaRPr lang="en-US" sz="1050" b="0" i="0" u="none" strike="noStrike" dirty="0">
                        <a:solidFill>
                          <a:srgbClr val="205394"/>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050" b="0" i="0" u="none" strike="noStrike"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Computer, dual monitors, strong consistent internet connection, good lighting, quiet space, good microphone and webcam, </a:t>
                      </a:r>
                      <a:r>
                        <a:rPr lang="en-US" sz="1050" kern="1200" dirty="0" err="1">
                          <a:solidFill>
                            <a:schemeClr val="accent2">
                              <a:lumMod val="75000"/>
                            </a:schemeClr>
                          </a:solidFill>
                          <a:effectLst/>
                          <a:latin typeface="Book Antiqua" panose="02040602050305030304" pitchFamily="18" charset="0"/>
                          <a:ea typeface="+mn-ea"/>
                          <a:cs typeface="Arial" panose="020B0604020202020204" pitchFamily="34" charset="0"/>
                        </a:rPr>
                        <a:t>eetming</a:t>
                      </a:r>
                      <a:r>
                        <a:rPr lang="en-US" sz="1050" kern="1200" dirty="0">
                          <a:solidFill>
                            <a:schemeClr val="accent2">
                              <a:lumMod val="75000"/>
                            </a:schemeClr>
                          </a:solidFill>
                          <a:effectLst/>
                          <a:latin typeface="Book Antiqua" panose="02040602050305030304" pitchFamily="18" charset="0"/>
                          <a:ea typeface="+mn-ea"/>
                          <a:cs typeface="Arial" panose="020B0604020202020204" pitchFamily="34" charset="0"/>
                        </a:rPr>
                        <a:t>/training platform (ex. Zoom, WebEx, etc.)</a:t>
                      </a:r>
                      <a:endParaRPr lang="en-US" sz="105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w="12700" cap="flat" cmpd="sng" algn="ctr">
                      <a:solidFill>
                        <a:schemeClr val="tx1"/>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593449171"/>
                  </a:ext>
                </a:extLst>
              </a:tr>
              <a:tr h="215699">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050" b="0" i="0" u="none" strike="noStrike" dirty="0">
                          <a:solidFill>
                            <a:srgbClr val="205394"/>
                          </a:solidFill>
                          <a:effectLst/>
                          <a:latin typeface="Book Antiqua" panose="02040602050305030304" pitchFamily="18" charset="0"/>
                          <a:ea typeface="Arial" panose="020B0604020202020204" pitchFamily="34" charset="0"/>
                          <a:cs typeface="Arial" panose="020B0604020202020204" pitchFamily="34" charset="0"/>
                        </a:rPr>
                        <a:t>Knowledge of designing and presenting with Power Point </a:t>
                      </a:r>
                      <a:endParaRPr lang="en-US" sz="1050" b="0" i="0" u="none" strike="noStrike" dirty="0">
                        <a:solidFill>
                          <a:srgbClr val="205394"/>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a:noFill/>
                    </a:lnB>
                    <a:solidFill>
                      <a:schemeClr val="accent6">
                        <a:lumMod val="20000"/>
                        <a:lumOff val="80000"/>
                      </a:schemeClr>
                    </a:solidFill>
                  </a:tcPr>
                </a:tc>
                <a:tc>
                  <a:txBody>
                    <a:bodyPr/>
                    <a:lstStyle/>
                    <a:p>
                      <a:pPr algn="ctr" fontAlgn="ctr"/>
                      <a:r>
                        <a:rPr lang="en-US" sz="1050" b="0" i="0" u="none" strike="noStrike"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Knowledge of designing and presenting with Power Point</a:t>
                      </a:r>
                      <a:endParaRPr lang="en-US" sz="105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443443211"/>
                  </a:ext>
                </a:extLst>
              </a:tr>
              <a:tr h="215699">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050" b="0" i="0" u="none" strike="noStrike" dirty="0">
                          <a:solidFill>
                            <a:srgbClr val="205394"/>
                          </a:solidFill>
                          <a:effectLst/>
                          <a:latin typeface="Book Antiqua" panose="02040602050305030304" pitchFamily="18" charset="0"/>
                          <a:ea typeface="Arial" panose="020B0604020202020204" pitchFamily="34" charset="0"/>
                          <a:cs typeface="Arial" panose="020B0604020202020204" pitchFamily="34" charset="0"/>
                        </a:rPr>
                        <a:t>Preparation of handouts for attendees</a:t>
                      </a:r>
                      <a:endParaRPr lang="en-US" sz="1050" b="0" i="0" u="none" strike="noStrike" dirty="0">
                        <a:solidFill>
                          <a:srgbClr val="205394"/>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050" b="0" i="0" u="none" strike="noStrike"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Handouts are electronic or paper handouts must be made available in advance</a:t>
                      </a:r>
                      <a:endParaRPr lang="en-US" sz="1050" b="0" i="0" u="none" strike="noStrike" dirty="0">
                        <a:solidFill>
                          <a:schemeClr val="accent2">
                            <a:lumMod val="75000"/>
                          </a:schemeClr>
                        </a:solidFill>
                        <a:effectLst/>
                        <a:latin typeface="Book Antiqua" panose="02040602050305030304" pitchFamily="18" charset="0"/>
                        <a:cs typeface="Arial" panose="020B0604020202020204" pitchFamily="34" charset="0"/>
                      </a:endParaRPr>
                    </a:p>
                  </a:txBody>
                  <a:tcPr marL="4314" marR="4314" marT="4314"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6451791"/>
                  </a:ext>
                </a:extLst>
              </a:tr>
            </a:tbl>
          </a:graphicData>
        </a:graphic>
      </p:graphicFrame>
      <p:sp>
        <p:nvSpPr>
          <p:cNvPr id="4" name="Date Placeholder 3">
            <a:extLst>
              <a:ext uri="{FF2B5EF4-FFF2-40B4-BE49-F238E27FC236}">
                <a16:creationId xmlns:a16="http://schemas.microsoft.com/office/drawing/2014/main" id="{E0DEC82E-E11C-4D66-BED1-39F974B20359}"/>
              </a:ext>
            </a:extLst>
          </p:cNvPr>
          <p:cNvSpPr>
            <a:spLocks noGrp="1"/>
          </p:cNvSpPr>
          <p:nvPr>
            <p:ph type="dt" sz="half" idx="10"/>
          </p:nvPr>
        </p:nvSpPr>
        <p:spPr>
          <a:xfrm>
            <a:off x="471489" y="8475136"/>
            <a:ext cx="1543050" cy="486833"/>
          </a:xfrm>
        </p:spPr>
        <p:txBody>
          <a:bodyPr/>
          <a:lstStyle/>
          <a:p>
            <a:fld id="{6077D9A5-A0B6-4D2F-A227-74044D35A99B}" type="datetime1">
              <a:rPr lang="en-US" smtClean="0">
                <a:latin typeface="Book Antiqua" panose="02040602050305030304" pitchFamily="18" charset="0"/>
                <a:cs typeface="Arial" panose="020B0604020202020204" pitchFamily="34" charset="0"/>
              </a:rPr>
              <a:t>4/17/2023</a:t>
            </a:fld>
            <a:endParaRPr lang="en-US" dirty="0">
              <a:latin typeface="Book Antiqua" panose="02040602050305030304" pitchFamily="18" charset="0"/>
              <a:cs typeface="Arial" panose="020B0604020202020204" pitchFamily="34" charset="0"/>
            </a:endParaRPr>
          </a:p>
        </p:txBody>
      </p:sp>
      <p:sp>
        <p:nvSpPr>
          <p:cNvPr id="13" name="Footer Placeholder 12">
            <a:extLst>
              <a:ext uri="{FF2B5EF4-FFF2-40B4-BE49-F238E27FC236}">
                <a16:creationId xmlns:a16="http://schemas.microsoft.com/office/drawing/2014/main" id="{06F479CF-B57B-4E39-8FC2-EDBCCFBD8CE5}"/>
              </a:ext>
            </a:extLst>
          </p:cNvPr>
          <p:cNvSpPr>
            <a:spLocks noGrp="1"/>
          </p:cNvSpPr>
          <p:nvPr>
            <p:ph type="ftr" sz="quarter" idx="11"/>
          </p:nvPr>
        </p:nvSpPr>
        <p:spPr>
          <a:xfrm>
            <a:off x="2271714" y="8475136"/>
            <a:ext cx="2314575" cy="486833"/>
          </a:xfrm>
        </p:spPr>
        <p:txBody>
          <a:bodyPr/>
          <a:lstStyle/>
          <a:p>
            <a:r>
              <a:rPr lang="en-US" dirty="0">
                <a:latin typeface="Book Antiqua" panose="02040602050305030304" pitchFamily="18" charset="0"/>
              </a:rPr>
              <a:t>TLCPCP</a:t>
            </a:r>
          </a:p>
        </p:txBody>
      </p:sp>
      <p:sp>
        <p:nvSpPr>
          <p:cNvPr id="8" name="Slide Number Placeholder 7">
            <a:extLst>
              <a:ext uri="{FF2B5EF4-FFF2-40B4-BE49-F238E27FC236}">
                <a16:creationId xmlns:a16="http://schemas.microsoft.com/office/drawing/2014/main" id="{68A49ACD-9CDC-43A0-B0BE-5EF0101C9CAA}"/>
              </a:ext>
            </a:extLst>
          </p:cNvPr>
          <p:cNvSpPr>
            <a:spLocks noGrp="1"/>
          </p:cNvSpPr>
          <p:nvPr>
            <p:ph type="sldNum" sz="quarter" idx="12"/>
          </p:nvPr>
        </p:nvSpPr>
        <p:spPr>
          <a:xfrm>
            <a:off x="4843464" y="8475136"/>
            <a:ext cx="1543050" cy="486833"/>
          </a:xfrm>
        </p:spPr>
        <p:txBody>
          <a:bodyPr/>
          <a:lstStyle/>
          <a:p>
            <a:fld id="{1CB229C6-E506-40ED-B870-0351F69C23CD}" type="slidenum">
              <a:rPr lang="en-US" smtClean="0">
                <a:latin typeface="Book Antiqua" panose="02040602050305030304" pitchFamily="18" charset="0"/>
                <a:cs typeface="Arial" panose="020B0604020202020204" pitchFamily="34" charset="0"/>
              </a:rPr>
              <a:t>8</a:t>
            </a:fld>
            <a:endParaRPr lang="en-US" dirty="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3437859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CF62C3-4E40-8B0C-0EB9-7190E2EB2193}"/>
              </a:ext>
            </a:extLst>
          </p:cNvPr>
          <p:cNvPicPr>
            <a:picLocks noChangeAspect="1"/>
          </p:cNvPicPr>
          <p:nvPr/>
        </p:nvPicPr>
        <p:blipFill>
          <a:blip r:embed="rId2"/>
          <a:stretch>
            <a:fillRect/>
          </a:stretch>
        </p:blipFill>
        <p:spPr>
          <a:xfrm>
            <a:off x="-1" y="0"/>
            <a:ext cx="6857999" cy="9144000"/>
          </a:xfrm>
          <a:prstGeom prst="rect">
            <a:avLst/>
          </a:prstGeom>
        </p:spPr>
      </p:pic>
      <p:sp>
        <p:nvSpPr>
          <p:cNvPr id="25" name="Rectangle 24">
            <a:extLst>
              <a:ext uri="{FF2B5EF4-FFF2-40B4-BE49-F238E27FC236}">
                <a16:creationId xmlns:a16="http://schemas.microsoft.com/office/drawing/2014/main" id="{4C0143FA-A318-4FDA-9F6A-3E108458A0C5}"/>
              </a:ext>
              <a:ext uri="{C183D7F6-B498-43B3-948B-1728B52AA6E4}">
                <adec:decorative xmlns:adec="http://schemas.microsoft.com/office/drawing/2017/decorative" val="1"/>
              </a:ext>
            </a:extLst>
          </p:cNvPr>
          <p:cNvSpPr/>
          <p:nvPr/>
        </p:nvSpPr>
        <p:spPr>
          <a:xfrm>
            <a:off x="129207" y="134366"/>
            <a:ext cx="6599582" cy="8905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39" name="Rectangle 38">
            <a:extLst>
              <a:ext uri="{FF2B5EF4-FFF2-40B4-BE49-F238E27FC236}">
                <a16:creationId xmlns:a16="http://schemas.microsoft.com/office/drawing/2014/main" id="{1F1FB5DE-95C6-4D7D-B956-0E9399B0E8FF}"/>
              </a:ext>
              <a:ext uri="{C183D7F6-B498-43B3-948B-1728B52AA6E4}">
                <adec:decorative xmlns:adec="http://schemas.microsoft.com/office/drawing/2017/decorative" val="1"/>
              </a:ext>
            </a:extLst>
          </p:cNvPr>
          <p:cNvSpPr/>
          <p:nvPr/>
        </p:nvSpPr>
        <p:spPr>
          <a:xfrm>
            <a:off x="286770" y="4602557"/>
            <a:ext cx="6241030" cy="413624"/>
          </a:xfrm>
          <a:prstGeom prst="rect">
            <a:avLst/>
          </a:prstGeom>
          <a:solidFill>
            <a:schemeClr val="accent6">
              <a:lumMod val="40000"/>
              <a:lumOff val="60000"/>
              <a:alpha val="3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sp>
        <p:nvSpPr>
          <p:cNvPr id="4" name="Title 1">
            <a:extLst>
              <a:ext uri="{FF2B5EF4-FFF2-40B4-BE49-F238E27FC236}">
                <a16:creationId xmlns:a16="http://schemas.microsoft.com/office/drawing/2014/main" id="{A3CC4A6A-9319-459F-BE08-74A657E0AB0F}"/>
              </a:ext>
            </a:extLst>
          </p:cNvPr>
          <p:cNvSpPr txBox="1">
            <a:spLocks noGrp="1"/>
          </p:cNvSpPr>
          <p:nvPr>
            <p:ph type="title" idx="4294967295"/>
          </p:nvPr>
        </p:nvSpPr>
        <p:spPr>
          <a:xfrm>
            <a:off x="0" y="134366"/>
            <a:ext cx="6858000" cy="10776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205394"/>
                </a:solidFill>
                <a:effectLst/>
                <a:uLnTx/>
                <a:uFillTx/>
                <a:latin typeface="Book Antiqua" panose="02040602050305030304" pitchFamily="18" charset="0"/>
              </a:rPr>
              <a:t>Timeline for Credentialing Process</a:t>
            </a:r>
          </a:p>
        </p:txBody>
      </p:sp>
      <p:sp>
        <p:nvSpPr>
          <p:cNvPr id="7" name="TextBox 6">
            <a:extLst>
              <a:ext uri="{FF2B5EF4-FFF2-40B4-BE49-F238E27FC236}">
                <a16:creationId xmlns:a16="http://schemas.microsoft.com/office/drawing/2014/main" id="{742F668E-8411-47C2-B83F-AF9FE9D1CF15}"/>
              </a:ext>
            </a:extLst>
          </p:cNvPr>
          <p:cNvSpPr txBox="1"/>
          <p:nvPr/>
        </p:nvSpPr>
        <p:spPr>
          <a:xfrm>
            <a:off x="516698" y="1093922"/>
            <a:ext cx="5824604" cy="1200329"/>
          </a:xfrm>
          <a:prstGeom prst="rect">
            <a:avLst/>
          </a:prstGeom>
          <a:noFill/>
        </p:spPr>
        <p:txBody>
          <a:bodyPr wrap="square">
            <a:spAutoFit/>
          </a:bodyPr>
          <a:lstStyle/>
          <a:p>
            <a:pPr marL="0" marR="59690" algn="just">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TLCPCP recognizes that each Mentor/Trainer Candidate relationship is unique. Therefore, there is no structured timeline to the credentialing process.  </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0" marR="59690" algn="just">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0" marR="59690" algn="just">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The Mentor and Trainer Candidate should decide a timeline together. They should keep in mind the following:</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a:p>
            <a:pPr marL="0" marR="59690" algn="just">
              <a:spcBef>
                <a:spcPts val="0"/>
              </a:spcBef>
              <a:spcAft>
                <a:spcPts val="0"/>
              </a:spcAft>
            </a:pPr>
            <a:r>
              <a:rPr lang="en-US" sz="1200" dirty="0">
                <a:effectLst/>
                <a:latin typeface="Book Antiqua" panose="02040602050305030304" pitchFamily="18" charset="0"/>
                <a:ea typeface="Arial" panose="020B0604020202020204" pitchFamily="34" charset="0"/>
                <a:cs typeface="Arial" panose="020B0604020202020204" pitchFamily="34" charset="0"/>
              </a:rPr>
              <a:t> </a:t>
            </a:r>
            <a:endParaRPr lang="en-US" sz="1200" dirty="0">
              <a:effectLst/>
              <a:latin typeface="Book Antiqua" panose="02040602050305030304" pitchFamily="18" charset="0"/>
              <a:ea typeface="Cambria" panose="02040503050406030204" pitchFamily="18" charset="0"/>
              <a:cs typeface="Arial" panose="020B0604020202020204" pitchFamily="34" charset="0"/>
            </a:endParaRPr>
          </a:p>
        </p:txBody>
      </p:sp>
      <p:graphicFrame>
        <p:nvGraphicFramePr>
          <p:cNvPr id="6" name="Table 8" descr="Considerations">
            <a:extLst>
              <a:ext uri="{FF2B5EF4-FFF2-40B4-BE49-F238E27FC236}">
                <a16:creationId xmlns:a16="http://schemas.microsoft.com/office/drawing/2014/main" id="{6C87F548-B517-4F8E-A7E6-A0E98FEF1070}"/>
              </a:ext>
            </a:extLst>
          </p:cNvPr>
          <p:cNvGraphicFramePr>
            <a:graphicFrameLocks noGrp="1"/>
          </p:cNvGraphicFramePr>
          <p:nvPr>
            <p:extLst>
              <p:ext uri="{D42A27DB-BD31-4B8C-83A1-F6EECF244321}">
                <p14:modId xmlns:p14="http://schemas.microsoft.com/office/powerpoint/2010/main" val="2369041597"/>
              </p:ext>
            </p:extLst>
          </p:nvPr>
        </p:nvGraphicFramePr>
        <p:xfrm>
          <a:off x="586982" y="2258301"/>
          <a:ext cx="5613750" cy="2057400"/>
        </p:xfrm>
        <a:graphic>
          <a:graphicData uri="http://schemas.openxmlformats.org/drawingml/2006/table">
            <a:tbl>
              <a:tblPr firstRow="1" bandRow="1">
                <a:tableStyleId>{5C22544A-7EE6-4342-B048-85BDC9FD1C3A}</a:tableStyleId>
              </a:tblPr>
              <a:tblGrid>
                <a:gridCol w="1871250">
                  <a:extLst>
                    <a:ext uri="{9D8B030D-6E8A-4147-A177-3AD203B41FA5}">
                      <a16:colId xmlns:a16="http://schemas.microsoft.com/office/drawing/2014/main" val="4217026671"/>
                    </a:ext>
                  </a:extLst>
                </a:gridCol>
                <a:gridCol w="1871250">
                  <a:extLst>
                    <a:ext uri="{9D8B030D-6E8A-4147-A177-3AD203B41FA5}">
                      <a16:colId xmlns:a16="http://schemas.microsoft.com/office/drawing/2014/main" val="531912179"/>
                    </a:ext>
                  </a:extLst>
                </a:gridCol>
                <a:gridCol w="1871250">
                  <a:extLst>
                    <a:ext uri="{9D8B030D-6E8A-4147-A177-3AD203B41FA5}">
                      <a16:colId xmlns:a16="http://schemas.microsoft.com/office/drawing/2014/main" val="2545553889"/>
                    </a:ext>
                  </a:extLst>
                </a:gridCol>
              </a:tblGrid>
              <a:tr h="370840">
                <a:tc>
                  <a:txBody>
                    <a:bodyPr/>
                    <a:lstStyle/>
                    <a:p>
                      <a:pPr algn="ctr"/>
                      <a:r>
                        <a:rPr lang="en-US" sz="1300" b="1" u="none" strike="noStrike"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A reasonable timeline that will keep the energy and momentum going</a:t>
                      </a:r>
                      <a:endParaRPr lang="en-US" sz="1300" b="1" dirty="0">
                        <a:solidFill>
                          <a:schemeClr val="accent2">
                            <a:lumMod val="75000"/>
                          </a:schemeClr>
                        </a:solidFill>
                        <a:latin typeface="Book Antiqua" panose="02040602050305030304" pitchFamily="18" charset="0"/>
                      </a:endParaRPr>
                    </a:p>
                  </a:txBody>
                  <a:tcPr anchor="ctr">
                    <a:lnL w="12700" cap="flat" cmpd="sng" algn="ctr">
                      <a:noFill/>
                      <a:prstDash val="solid"/>
                      <a:round/>
                      <a:headEnd type="none" w="med" len="med"/>
                      <a:tailEnd type="none" w="med" len="med"/>
                    </a:lnL>
                    <a:lnR w="19050" cap="flat" cmpd="sng" algn="ctr">
                      <a:solidFill>
                        <a:srgbClr val="81013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27059"/>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b="1" u="none" strike="noStrike"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A reasonable timeline that will maintain the commitment of both parties.</a:t>
                      </a:r>
                      <a:endParaRPr lang="en-US" sz="1300" b="1" u="none" strike="noStrike" dirty="0">
                        <a:solidFill>
                          <a:schemeClr val="accent2">
                            <a:lumMod val="75000"/>
                          </a:schemeClr>
                        </a:solidFill>
                        <a:effectLst/>
                        <a:latin typeface="Book Antiqua" panose="02040602050305030304" pitchFamily="18" charset="0"/>
                        <a:ea typeface="Cambria" panose="02040503050406030204" pitchFamily="18" charset="0"/>
                        <a:cs typeface="Arial" panose="020B0604020202020204" pitchFamily="34" charset="0"/>
                      </a:endParaRPr>
                    </a:p>
                  </a:txBody>
                  <a:tcPr anchor="ctr">
                    <a:lnL w="19050" cap="flat" cmpd="sng" algn="ctr">
                      <a:solidFill>
                        <a:srgbClr val="810131"/>
                      </a:solidFill>
                      <a:prstDash val="solid"/>
                      <a:round/>
                      <a:headEnd type="none" w="med" len="med"/>
                      <a:tailEnd type="none" w="med" len="med"/>
                    </a:lnL>
                    <a:lnR w="19050" cap="flat" cmpd="sng" algn="ctr">
                      <a:solidFill>
                        <a:srgbClr val="81013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27059"/>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b="1" u="none" strike="noStrike" dirty="0">
                          <a:solidFill>
                            <a:schemeClr val="accent2">
                              <a:lumMod val="75000"/>
                            </a:schemeClr>
                          </a:solidFill>
                          <a:effectLst/>
                          <a:latin typeface="Book Antiqua" panose="02040602050305030304" pitchFamily="18" charset="0"/>
                          <a:ea typeface="Arial" panose="020B0604020202020204" pitchFamily="34" charset="0"/>
                          <a:cs typeface="Arial" panose="020B0604020202020204" pitchFamily="34" charset="0"/>
                        </a:rPr>
                        <a:t>Consider each other and the time people have to put into the  process</a:t>
                      </a:r>
                      <a:endParaRPr lang="en-US" sz="1300" b="1" u="none" strike="noStrike" dirty="0">
                        <a:solidFill>
                          <a:schemeClr val="accent2">
                            <a:lumMod val="75000"/>
                          </a:schemeClr>
                        </a:solidFill>
                        <a:effectLst/>
                        <a:latin typeface="Book Antiqua" panose="02040602050305030304" pitchFamily="18" charset="0"/>
                        <a:ea typeface="Cambria" panose="02040503050406030204" pitchFamily="18" charset="0"/>
                        <a:cs typeface="Arial" panose="020B0604020202020204" pitchFamily="34" charset="0"/>
                      </a:endParaRPr>
                    </a:p>
                  </a:txBody>
                  <a:tcPr anchor="ctr">
                    <a:lnL w="19050" cap="flat" cmpd="sng" algn="ctr">
                      <a:solidFill>
                        <a:srgbClr val="81013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27059"/>
                      </a:srgbClr>
                    </a:solidFill>
                  </a:tcPr>
                </a:tc>
                <a:extLst>
                  <a:ext uri="{0D108BD9-81ED-4DB2-BD59-A6C34878D82A}">
                    <a16:rowId xmlns:a16="http://schemas.microsoft.com/office/drawing/2014/main" val="2663669831"/>
                  </a:ext>
                </a:extLst>
              </a:tr>
              <a:tr h="553797">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300" b="0" u="none" strike="noStrike" dirty="0">
                        <a:solidFill>
                          <a:schemeClr val="tx1"/>
                        </a:solidFill>
                        <a:effectLst/>
                        <a:latin typeface="Book Antiqua" panose="02040602050305030304" pitchFamily="18" charset="0"/>
                        <a:ea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b="0" u="none" strike="noStrike" dirty="0">
                          <a:solidFill>
                            <a:schemeClr val="tx1"/>
                          </a:solidFill>
                          <a:effectLst/>
                          <a:latin typeface="Book Antiqua" panose="02040602050305030304" pitchFamily="18" charset="0"/>
                          <a:ea typeface="Arial" panose="020B0604020202020204" pitchFamily="34" charset="0"/>
                          <a:cs typeface="Arial" panose="020B0604020202020204" pitchFamily="34" charset="0"/>
                        </a:rPr>
                        <a:t>It will be up to the Mentor Trainer if timelines and deadlines need to be implemented to keep the Trainer Candidate on track.</a:t>
                      </a:r>
                      <a:endParaRPr lang="en-US" sz="1300" b="0" u="none" strike="noStrike" dirty="0">
                        <a:solidFill>
                          <a:schemeClr val="tx1"/>
                        </a:solidFill>
                        <a:effectLst/>
                        <a:latin typeface="Book Antiqua" panose="02040602050305030304" pitchFamily="18" charset="0"/>
                        <a:ea typeface="Cambria" panose="020405030504060302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27059"/>
                      </a:srgbClr>
                    </a:solidFill>
                  </a:tcPr>
                </a:tc>
                <a:tc hMerge="1">
                  <a:txBody>
                    <a:bodyPr/>
                    <a:lstStyle/>
                    <a:p>
                      <a:pPr algn="ctr"/>
                      <a:endParaRPr lang="en-US" sz="1100" b="0" dirty="0">
                        <a:solidFill>
                          <a:schemeClr val="tx1"/>
                        </a:solidFill>
                      </a:endParaRPr>
                    </a:p>
                  </a:txBody>
                  <a:tcPr>
                    <a:solidFill>
                      <a:srgbClr val="810131">
                        <a:alpha val="27059"/>
                      </a:srgbClr>
                    </a:solidFill>
                  </a:tcPr>
                </a:tc>
                <a:tc hMerge="1">
                  <a:txBody>
                    <a:bodyPr/>
                    <a:lstStyle/>
                    <a:p>
                      <a:pPr algn="ctr"/>
                      <a:endParaRPr lang="en-US" sz="1100" b="0" dirty="0">
                        <a:solidFill>
                          <a:schemeClr val="tx1"/>
                        </a:solidFill>
                      </a:endParaRPr>
                    </a:p>
                  </a:txBody>
                  <a:tcPr>
                    <a:solidFill>
                      <a:srgbClr val="810131">
                        <a:alpha val="27059"/>
                      </a:srgbClr>
                    </a:solidFill>
                  </a:tcPr>
                </a:tc>
                <a:extLst>
                  <a:ext uri="{0D108BD9-81ED-4DB2-BD59-A6C34878D82A}">
                    <a16:rowId xmlns:a16="http://schemas.microsoft.com/office/drawing/2014/main" val="1205693105"/>
                  </a:ext>
                </a:extLst>
              </a:tr>
              <a:tr h="370840">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b="0" u="none" strike="noStrike" dirty="0">
                          <a:solidFill>
                            <a:schemeClr val="tx1"/>
                          </a:solidFill>
                          <a:effectLst/>
                          <a:latin typeface="Book Antiqua" panose="02040602050305030304" pitchFamily="18" charset="0"/>
                          <a:ea typeface="Arial" panose="020B0604020202020204" pitchFamily="34" charset="0"/>
                          <a:cs typeface="Arial" panose="020B0604020202020204" pitchFamily="34" charset="0"/>
                        </a:rPr>
                        <a:t>The Mentor Trainer and Trainer Candidate should plan to practice skills before the Trainer Candidate does a formal demonstration.</a:t>
                      </a:r>
                      <a:endParaRPr lang="en-US" sz="1300" b="0" u="none" strike="noStrike" dirty="0">
                        <a:solidFill>
                          <a:schemeClr val="tx1"/>
                        </a:solidFill>
                        <a:effectLst/>
                        <a:highlight>
                          <a:srgbClr val="FFFF00"/>
                        </a:highlight>
                        <a:latin typeface="Book Antiqua" panose="02040602050305030304" pitchFamily="18" charset="0"/>
                        <a:ea typeface="Cambria" panose="02040503050406030204" pitchFamily="18"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27059"/>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8457970"/>
                  </a:ext>
                </a:extLst>
              </a:tr>
            </a:tbl>
          </a:graphicData>
        </a:graphic>
      </p:graphicFrame>
      <p:sp>
        <p:nvSpPr>
          <p:cNvPr id="8" name="Title 1">
            <a:extLst>
              <a:ext uri="{FF2B5EF4-FFF2-40B4-BE49-F238E27FC236}">
                <a16:creationId xmlns:a16="http://schemas.microsoft.com/office/drawing/2014/main" id="{460769A8-3F99-44FE-9D05-0FD788BAEC7F}"/>
              </a:ext>
            </a:extLst>
          </p:cNvPr>
          <p:cNvSpPr txBox="1">
            <a:spLocks/>
          </p:cNvSpPr>
          <p:nvPr/>
        </p:nvSpPr>
        <p:spPr>
          <a:xfrm>
            <a:off x="516698" y="4456392"/>
            <a:ext cx="5684034" cy="82578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000" b="1" dirty="0">
                <a:solidFill>
                  <a:srgbClr val="205394"/>
                </a:solidFill>
                <a:latin typeface="Book Antiqua" panose="02040602050305030304" pitchFamily="18" charset="0"/>
              </a:rPr>
              <a:t>If the credentialing process is interrupted:</a:t>
            </a:r>
          </a:p>
        </p:txBody>
      </p:sp>
      <p:sp>
        <p:nvSpPr>
          <p:cNvPr id="10" name="TextBox 9">
            <a:extLst>
              <a:ext uri="{FF2B5EF4-FFF2-40B4-BE49-F238E27FC236}">
                <a16:creationId xmlns:a16="http://schemas.microsoft.com/office/drawing/2014/main" id="{EAFA196D-BF5B-4A1D-91A2-27966128F53C}"/>
              </a:ext>
            </a:extLst>
          </p:cNvPr>
          <p:cNvSpPr txBox="1"/>
          <p:nvPr/>
        </p:nvSpPr>
        <p:spPr>
          <a:xfrm>
            <a:off x="516698" y="5201615"/>
            <a:ext cx="5824604" cy="646331"/>
          </a:xfrm>
          <a:prstGeom prst="rect">
            <a:avLst/>
          </a:prstGeom>
          <a:noFill/>
        </p:spPr>
        <p:txBody>
          <a:bodyPr wrap="square">
            <a:spAutoFit/>
          </a:bodyPr>
          <a:lstStyle/>
          <a:p>
            <a:pPr marL="0" marR="59690" algn="just">
              <a:spcBef>
                <a:spcPts val="0"/>
              </a:spcBef>
              <a:spcAft>
                <a:spcPts val="0"/>
              </a:spcAft>
            </a:pPr>
            <a:r>
              <a:rPr lang="en-US" sz="1200" dirty="0">
                <a:effectLst/>
                <a:latin typeface="Book Antiqua" panose="02040602050305030304" pitchFamily="18" charset="0"/>
                <a:ea typeface="Arial" panose="020B0604020202020204" pitchFamily="34" charset="0"/>
                <a:cs typeface="Cambria" panose="02040503050406030204" pitchFamily="18" charset="0"/>
              </a:rPr>
              <a:t>Sometimes events happen that we can’t control, such as a sudden illness, life changes, or world events. To continue the credentialing process after an interruption:</a:t>
            </a:r>
            <a:endParaRPr lang="en-US" sz="1100" dirty="0">
              <a:effectLst/>
              <a:latin typeface="Book Antiqua" panose="02040602050305030304" pitchFamily="18" charset="0"/>
              <a:ea typeface="Cambria" panose="02040503050406030204" pitchFamily="18" charset="0"/>
              <a:cs typeface="Cambria" panose="02040503050406030204" pitchFamily="18" charset="0"/>
            </a:endParaRPr>
          </a:p>
        </p:txBody>
      </p:sp>
      <p:pic>
        <p:nvPicPr>
          <p:cNvPr id="27" name="Graphic 26">
            <a:extLst>
              <a:ext uri="{FF2B5EF4-FFF2-40B4-BE49-F238E27FC236}">
                <a16:creationId xmlns:a16="http://schemas.microsoft.com/office/drawing/2014/main" id="{DE45562D-ADE9-444B-ABAC-2531FA7225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685438" y="6388731"/>
            <a:ext cx="544649" cy="544649"/>
          </a:xfrm>
          <a:prstGeom prst="rect">
            <a:avLst/>
          </a:prstGeom>
        </p:spPr>
      </p:pic>
      <p:pic>
        <p:nvPicPr>
          <p:cNvPr id="28" name="Graphic 27">
            <a:extLst>
              <a:ext uri="{FF2B5EF4-FFF2-40B4-BE49-F238E27FC236}">
                <a16:creationId xmlns:a16="http://schemas.microsoft.com/office/drawing/2014/main" id="{520D9D08-577D-4D60-A26A-E7EA1B33BD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698364" y="5980467"/>
            <a:ext cx="544649" cy="544649"/>
          </a:xfrm>
          <a:prstGeom prst="rect">
            <a:avLst/>
          </a:prstGeom>
        </p:spPr>
      </p:pic>
      <p:sp>
        <p:nvSpPr>
          <p:cNvPr id="29" name="TextBox 28">
            <a:extLst>
              <a:ext uri="{FF2B5EF4-FFF2-40B4-BE49-F238E27FC236}">
                <a16:creationId xmlns:a16="http://schemas.microsoft.com/office/drawing/2014/main" id="{30EA2ECF-425B-47FB-9892-7ABD64E9F9D4}"/>
              </a:ext>
            </a:extLst>
          </p:cNvPr>
          <p:cNvSpPr txBox="1"/>
          <p:nvPr/>
        </p:nvSpPr>
        <p:spPr>
          <a:xfrm>
            <a:off x="1402298" y="6098367"/>
            <a:ext cx="5069101" cy="276999"/>
          </a:xfrm>
          <a:prstGeom prst="rect">
            <a:avLst/>
          </a:prstGeom>
          <a:noFill/>
        </p:spPr>
        <p:txBody>
          <a:bodyPr wrap="square">
            <a:spAutoFit/>
          </a:bodyPr>
          <a:lstStyle/>
          <a:p>
            <a:pPr marL="0" marR="59690">
              <a:spcBef>
                <a:spcPts val="0"/>
              </a:spcBef>
              <a:spcAft>
                <a:spcPts val="0"/>
              </a:spcAft>
            </a:pPr>
            <a:r>
              <a:rPr lang="en-US" sz="1200" dirty="0">
                <a:effectLst/>
                <a:latin typeface="Book Antiqua" panose="02040602050305030304" pitchFamily="18" charset="0"/>
                <a:ea typeface="Arial" panose="020B0604020202020204" pitchFamily="34" charset="0"/>
                <a:cs typeface="Cambria" panose="02040503050406030204" pitchFamily="18" charset="0"/>
              </a:rPr>
              <a:t>Continue where you left off</a:t>
            </a:r>
            <a:endParaRPr lang="en-US" sz="1100" dirty="0">
              <a:effectLst/>
              <a:latin typeface="Book Antiqua" panose="02040602050305030304" pitchFamily="18" charset="0"/>
              <a:ea typeface="Cambria" panose="02040503050406030204" pitchFamily="18" charset="0"/>
              <a:cs typeface="Cambria" panose="02040503050406030204" pitchFamily="18" charset="0"/>
            </a:endParaRPr>
          </a:p>
        </p:txBody>
      </p:sp>
      <p:sp>
        <p:nvSpPr>
          <p:cNvPr id="30" name="TextBox 29">
            <a:extLst>
              <a:ext uri="{FF2B5EF4-FFF2-40B4-BE49-F238E27FC236}">
                <a16:creationId xmlns:a16="http://schemas.microsoft.com/office/drawing/2014/main" id="{C41938BE-0F3A-49DF-9276-1708F8BDB074}"/>
              </a:ext>
            </a:extLst>
          </p:cNvPr>
          <p:cNvSpPr txBox="1"/>
          <p:nvPr/>
        </p:nvSpPr>
        <p:spPr>
          <a:xfrm>
            <a:off x="1388412" y="6496357"/>
            <a:ext cx="5139388" cy="1754326"/>
          </a:xfrm>
          <a:prstGeom prst="rect">
            <a:avLst/>
          </a:prstGeom>
          <a:noFill/>
        </p:spPr>
        <p:txBody>
          <a:bodyPr wrap="square">
            <a:spAutoFit/>
          </a:bodyPr>
          <a:lstStyle/>
          <a:p>
            <a:pPr marL="798513" marR="59690" indent="-798513">
              <a:spcBef>
                <a:spcPts val="0"/>
              </a:spcBef>
              <a:spcAft>
                <a:spcPts val="0"/>
              </a:spcAft>
            </a:pPr>
            <a:r>
              <a:rPr lang="en-US" sz="1200" dirty="0">
                <a:effectLst/>
                <a:latin typeface="Book Antiqua" panose="02040602050305030304" pitchFamily="18" charset="0"/>
                <a:ea typeface="Arial" panose="020B0604020202020204" pitchFamily="34" charset="0"/>
                <a:cs typeface="Cambria" panose="02040503050406030204" pitchFamily="18" charset="0"/>
              </a:rPr>
              <a:t>If the curriculum has changed, Trainer Candidate should:</a:t>
            </a:r>
          </a:p>
          <a:p>
            <a:pPr marL="798513" marR="59690">
              <a:spcBef>
                <a:spcPts val="0"/>
              </a:spcBef>
              <a:spcAft>
                <a:spcPts val="0"/>
              </a:spcAft>
            </a:pPr>
            <a:endParaRPr lang="en-US" sz="1200" dirty="0">
              <a:latin typeface="Book Antiqua" panose="02040602050305030304" pitchFamily="18" charset="0"/>
              <a:ea typeface="Arial" panose="020B0604020202020204" pitchFamily="34" charset="0"/>
              <a:cs typeface="Cambria" panose="02040503050406030204" pitchFamily="18" charset="0"/>
            </a:endParaRPr>
          </a:p>
          <a:p>
            <a:pPr marL="1484313" marR="59690" indent="-161925">
              <a:lnSpc>
                <a:spcPct val="150000"/>
              </a:lnSpc>
              <a:spcBef>
                <a:spcPts val="0"/>
              </a:spcBef>
              <a:spcAft>
                <a:spcPts val="0"/>
              </a:spcAft>
              <a:buAutoNum type="arabicPeriod"/>
            </a:pPr>
            <a:r>
              <a:rPr lang="en-US" sz="1200" dirty="0">
                <a:effectLst/>
                <a:latin typeface="Book Antiqua" panose="02040602050305030304" pitchFamily="18" charset="0"/>
                <a:ea typeface="Arial" panose="020B0604020202020204" pitchFamily="34" charset="0"/>
                <a:cs typeface="Cambria" panose="02040503050406030204" pitchFamily="18" charset="0"/>
              </a:rPr>
              <a:t>Observe the current training</a:t>
            </a:r>
          </a:p>
          <a:p>
            <a:pPr marL="1484313" marR="59690" indent="-161925">
              <a:lnSpc>
                <a:spcPct val="150000"/>
              </a:lnSpc>
              <a:spcBef>
                <a:spcPts val="0"/>
              </a:spcBef>
              <a:spcAft>
                <a:spcPts val="0"/>
              </a:spcAft>
              <a:buAutoNum type="arabicPeriod"/>
            </a:pPr>
            <a:r>
              <a:rPr lang="en-US" sz="1200" dirty="0">
                <a:latin typeface="Book Antiqua" panose="02040602050305030304" pitchFamily="18" charset="0"/>
                <a:ea typeface="Arial" panose="020B0604020202020204" pitchFamily="34" charset="0"/>
                <a:cs typeface="Cambria" panose="02040503050406030204" pitchFamily="18" charset="0"/>
              </a:rPr>
              <a:t>Deliver the current training with a Mentor observation</a:t>
            </a:r>
          </a:p>
          <a:p>
            <a:pPr marL="1484313" marR="59690" indent="-161925">
              <a:lnSpc>
                <a:spcPct val="150000"/>
              </a:lnSpc>
              <a:spcBef>
                <a:spcPts val="0"/>
              </a:spcBef>
              <a:spcAft>
                <a:spcPts val="0"/>
              </a:spcAft>
              <a:buAutoNum type="arabicPeriod"/>
            </a:pPr>
            <a:r>
              <a:rPr lang="en-US" sz="1200" dirty="0">
                <a:effectLst/>
                <a:latin typeface="Book Antiqua" panose="02040602050305030304" pitchFamily="18" charset="0"/>
                <a:ea typeface="Arial" panose="020B0604020202020204" pitchFamily="34" charset="0"/>
                <a:cs typeface="Cambria" panose="02040503050406030204" pitchFamily="18" charset="0"/>
              </a:rPr>
              <a:t>Complete all credentialing requirements</a:t>
            </a:r>
          </a:p>
          <a:p>
            <a:pPr marL="798513" marR="59690">
              <a:spcBef>
                <a:spcPts val="0"/>
              </a:spcBef>
              <a:spcAft>
                <a:spcPts val="0"/>
              </a:spcAft>
            </a:pPr>
            <a:r>
              <a:rPr lang="en-US" sz="1200" dirty="0">
                <a:latin typeface="Book Antiqua" panose="02040602050305030304" pitchFamily="18" charset="0"/>
                <a:ea typeface="Cambria" panose="02040503050406030204" pitchFamily="18" charset="0"/>
                <a:cs typeface="Cambria" panose="02040503050406030204" pitchFamily="18" charset="0"/>
              </a:rPr>
              <a:t>	</a:t>
            </a:r>
            <a:endParaRPr lang="en-US" sz="1100" dirty="0">
              <a:effectLst/>
              <a:latin typeface="Book Antiqua" panose="02040602050305030304" pitchFamily="18" charset="0"/>
              <a:ea typeface="Cambria" panose="02040503050406030204" pitchFamily="18" charset="0"/>
              <a:cs typeface="Cambria" panose="02040503050406030204" pitchFamily="18" charset="0"/>
            </a:endParaRPr>
          </a:p>
        </p:txBody>
      </p:sp>
      <p:sp>
        <p:nvSpPr>
          <p:cNvPr id="31" name="Date Placeholder 30">
            <a:extLst>
              <a:ext uri="{FF2B5EF4-FFF2-40B4-BE49-F238E27FC236}">
                <a16:creationId xmlns:a16="http://schemas.microsoft.com/office/drawing/2014/main" id="{FA99065D-8A48-4D9C-8960-495A9026F265}"/>
              </a:ext>
            </a:extLst>
          </p:cNvPr>
          <p:cNvSpPr>
            <a:spLocks noGrp="1"/>
          </p:cNvSpPr>
          <p:nvPr>
            <p:ph type="dt" sz="half" idx="10"/>
          </p:nvPr>
        </p:nvSpPr>
        <p:spPr/>
        <p:txBody>
          <a:bodyPr/>
          <a:lstStyle/>
          <a:p>
            <a:fld id="{B2B18318-2913-4A24-8B34-012ACE684741}" type="datetime1">
              <a:rPr lang="en-US" smtClean="0">
                <a:latin typeface="Book Antiqua" panose="02040602050305030304" pitchFamily="18" charset="0"/>
                <a:cs typeface="Arial" panose="020B0604020202020204" pitchFamily="34" charset="0"/>
              </a:rPr>
              <a:t>4/17/2023</a:t>
            </a:fld>
            <a:endParaRPr lang="en-US" dirty="0">
              <a:latin typeface="Book Antiqua" panose="02040602050305030304" pitchFamily="18" charset="0"/>
              <a:cs typeface="Arial" panose="020B0604020202020204" pitchFamily="34" charset="0"/>
            </a:endParaRPr>
          </a:p>
        </p:txBody>
      </p:sp>
      <p:sp>
        <p:nvSpPr>
          <p:cNvPr id="34" name="Footer Placeholder 33">
            <a:extLst>
              <a:ext uri="{FF2B5EF4-FFF2-40B4-BE49-F238E27FC236}">
                <a16:creationId xmlns:a16="http://schemas.microsoft.com/office/drawing/2014/main" id="{22DE7193-9ADD-43B4-A49F-FF0A31EDB486}"/>
              </a:ext>
            </a:extLst>
          </p:cNvPr>
          <p:cNvSpPr>
            <a:spLocks noGrp="1"/>
          </p:cNvSpPr>
          <p:nvPr>
            <p:ph type="ftr" sz="quarter" idx="11"/>
          </p:nvPr>
        </p:nvSpPr>
        <p:spPr/>
        <p:txBody>
          <a:bodyPr/>
          <a:lstStyle/>
          <a:p>
            <a:r>
              <a:rPr lang="en-US" dirty="0">
                <a:latin typeface="Book Antiqua" panose="02040602050305030304" pitchFamily="18" charset="0"/>
              </a:rPr>
              <a:t>TLCPCP</a:t>
            </a:r>
          </a:p>
        </p:txBody>
      </p:sp>
      <p:sp>
        <p:nvSpPr>
          <p:cNvPr id="33" name="Slide Number Placeholder 32">
            <a:extLst>
              <a:ext uri="{FF2B5EF4-FFF2-40B4-BE49-F238E27FC236}">
                <a16:creationId xmlns:a16="http://schemas.microsoft.com/office/drawing/2014/main" id="{8EE68E8B-905C-43CD-9D08-D2EB2F309E24}"/>
              </a:ext>
            </a:extLst>
          </p:cNvPr>
          <p:cNvSpPr>
            <a:spLocks noGrp="1"/>
          </p:cNvSpPr>
          <p:nvPr>
            <p:ph type="sldNum" sz="quarter" idx="12"/>
          </p:nvPr>
        </p:nvSpPr>
        <p:spPr/>
        <p:txBody>
          <a:bodyPr/>
          <a:lstStyle/>
          <a:p>
            <a:fld id="{1CB229C6-E506-40ED-B870-0351F69C23CD}" type="slidenum">
              <a:rPr lang="en-US" smtClean="0">
                <a:latin typeface="Book Antiqua" panose="02040602050305030304" pitchFamily="18" charset="0"/>
                <a:cs typeface="Arial" panose="020B0604020202020204" pitchFamily="34" charset="0"/>
              </a:rPr>
              <a:t>9</a:t>
            </a:fld>
            <a:endParaRPr lang="en-US" dirty="0">
              <a:latin typeface="Book Antiqua" panose="02040602050305030304" pitchFamily="18" charset="0"/>
              <a:cs typeface="Arial" panose="020B0604020202020204" pitchFamily="34" charset="0"/>
            </a:endParaRPr>
          </a:p>
        </p:txBody>
      </p:sp>
      <p:pic>
        <p:nvPicPr>
          <p:cNvPr id="38" name="Picture 37">
            <a:extLst>
              <a:ext uri="{FF2B5EF4-FFF2-40B4-BE49-F238E27FC236}">
                <a16:creationId xmlns:a16="http://schemas.microsoft.com/office/drawing/2014/main" id="{D03C56F6-8A9E-4DB9-ACBD-B2DA8EC3B83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7713" y="7033839"/>
            <a:ext cx="1633430" cy="1074277"/>
          </a:xfrm>
          <a:prstGeom prst="rect">
            <a:avLst/>
          </a:prstGeom>
        </p:spPr>
      </p:pic>
    </p:spTree>
    <p:extLst>
      <p:ext uri="{BB962C8B-B14F-4D97-AF65-F5344CB8AC3E}">
        <p14:creationId xmlns:p14="http://schemas.microsoft.com/office/powerpoint/2010/main" val="2028684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9633</TotalTime>
  <Words>7632</Words>
  <Application>Microsoft Office PowerPoint</Application>
  <PresentationFormat>Letter Paper (8.5x11 in)</PresentationFormat>
  <Paragraphs>712</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Book Antiqua</vt:lpstr>
      <vt:lpstr>Calibri</vt:lpstr>
      <vt:lpstr>Calibri Light</vt:lpstr>
      <vt:lpstr>Courier New</vt:lpstr>
      <vt:lpstr>Wingdings</vt:lpstr>
      <vt:lpstr>Office Theme</vt:lpstr>
      <vt:lpstr>Person Centered Thinking©  Trainer Credentialing Process Handbook</vt:lpstr>
      <vt:lpstr>Tables of Contents (Ctrl + Click)</vt:lpstr>
      <vt:lpstr>Getting Started</vt:lpstr>
      <vt:lpstr>What is a Person Centered  Thinking© Trainer? </vt:lpstr>
      <vt:lpstr>Basic Requirements</vt:lpstr>
      <vt:lpstr> Process Overview</vt:lpstr>
      <vt:lpstr>Competencies and Skill Set for Remote and In-Person Training</vt:lpstr>
      <vt:lpstr>Features of In-Person &amp; Virtual Training</vt:lpstr>
      <vt:lpstr>Timeline for Credentialing Process</vt:lpstr>
      <vt:lpstr>Overview: Orientation, Supporting Documents, and Resources</vt:lpstr>
      <vt:lpstr>Continued Description of Certification Process</vt:lpstr>
      <vt:lpstr>Trainer Standards of Practice</vt:lpstr>
      <vt:lpstr>PCT© Trainer Candidate Portfolio</vt:lpstr>
      <vt:lpstr>PCT Portfolio continued</vt:lpstr>
      <vt:lpstr>PCT Portfolio further continued</vt:lpstr>
      <vt:lpstr>One Page Descriptions continued</vt:lpstr>
      <vt:lpstr>Maintaining PCT© Trainer Certification</vt:lpstr>
      <vt:lpstr>PowerPoint Presentation</vt:lpstr>
      <vt:lpstr>Appendix 1: Prerequisite Review</vt:lpstr>
      <vt:lpstr>Appendix 2: What is your Learning Style Preference?</vt:lpstr>
      <vt:lpstr>Appendix 2 continued page 2 of 3</vt:lpstr>
      <vt:lpstr>Appendix 2 continued page 3 of 3</vt:lpstr>
      <vt:lpstr>Appendix 3: Credentialing Process</vt:lpstr>
      <vt:lpstr>Appendix 3 continued page 2 of 5</vt:lpstr>
      <vt:lpstr>Appendix 3 continued Page 3 of 5</vt:lpstr>
      <vt:lpstr>Appendix 3 continued page 4 of 5</vt:lpstr>
      <vt:lpstr>Appendix 3 continued page 5 of 5</vt:lpstr>
      <vt:lpstr>Appendix 4: Credentialing Learning Plan Checklist</vt:lpstr>
      <vt:lpstr>Appendix 5: Trainer Standards of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hmir0010@gmail.com</dc:creator>
  <cp:lastModifiedBy>Andrusz-Ho Ching, Cassie</cp:lastModifiedBy>
  <cp:revision>169</cp:revision>
  <dcterms:created xsi:type="dcterms:W3CDTF">2022-06-27T23:03:03Z</dcterms:created>
  <dcterms:modified xsi:type="dcterms:W3CDTF">2023-04-17T17:35:24Z</dcterms:modified>
</cp:coreProperties>
</file>